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</p:sldMasterIdLst>
  <p:notesMasterIdLst>
    <p:notesMasterId r:id="rId18"/>
  </p:notesMasterIdLst>
  <p:sldIdLst>
    <p:sldId id="1890" r:id="rId3"/>
    <p:sldId id="3253" r:id="rId4"/>
    <p:sldId id="3429" r:id="rId5"/>
    <p:sldId id="3441" r:id="rId6"/>
    <p:sldId id="3445" r:id="rId7"/>
    <p:sldId id="3446" r:id="rId8"/>
    <p:sldId id="3447" r:id="rId9"/>
    <p:sldId id="3448" r:id="rId10"/>
    <p:sldId id="3449" r:id="rId11"/>
    <p:sldId id="3450" r:id="rId12"/>
    <p:sldId id="3451" r:id="rId13"/>
    <p:sldId id="3452" r:id="rId14"/>
    <p:sldId id="3453" r:id="rId15"/>
    <p:sldId id="3454" r:id="rId16"/>
    <p:sldId id="3455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子 竹" initials="子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87" autoAdjust="0"/>
    <p:restoredTop sz="89919" autoAdjust="0"/>
  </p:normalViewPr>
  <p:slideViewPr>
    <p:cSldViewPr snapToGrid="0">
      <p:cViewPr varScale="1">
        <p:scale>
          <a:sx n="83" d="100"/>
          <a:sy n="83" d="100"/>
        </p:scale>
        <p:origin x="34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D5EA4-3029-421C-9C78-3210AB3FDB05}" type="datetimeFigureOut">
              <a:rPr lang="zh-CN" altLang="en-US" smtClean="0"/>
              <a:t>2023/11/10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94D520-B78F-4D3D-89CC-C707F829B49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18AA5F0-770B-410C-90B7-ECBA0CF9027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6822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GB" dirty="0" smtClean="0"/>
              <a:t>Term in the document “the” appears</a:t>
            </a:r>
            <a:r>
              <a:rPr lang="en-GB" baseline="0" dirty="0" smtClean="0"/>
              <a:t> twice/All the particles of this document such as 6</a:t>
            </a: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GB" baseline="0" dirty="0" smtClean="0"/>
              <a:t>Inverse : Log ( number of documents 3 / How often “the” affair in all documents 3</a:t>
            </a:r>
            <a:endParaRPr 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81921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08309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870241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71947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15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7686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6039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5066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9552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1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Keyword:</a:t>
            </a:r>
            <a:r>
              <a:rPr lang="en-GB" sz="11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1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GB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searching over billions of web pages to retrieve and share information. humans are very good at conversational context and background knowledge… search engines, especially when it comes to </a:t>
            </a:r>
            <a:r>
              <a:rPr lang="en-GB" sz="11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out-of-the-vocabulary</a:t>
            </a:r>
            <a:r>
              <a:rPr lang="en-GB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searches?</a:t>
            </a:r>
            <a:endParaRPr lang="en-GB" sz="11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1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Semantic: A</a:t>
            </a:r>
            <a:r>
              <a:rPr lang="en-GB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nswer to this problem is </a:t>
            </a:r>
            <a:r>
              <a:rPr lang="en-GB" sz="1100" b="1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 </a:t>
            </a:r>
            <a:r>
              <a:rPr lang="en-GB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search. Using the latest insights from NLP research, it is possible to train a Language Model on a large corpus of documents. Afterwards, the model is able represent documents based on their “</a:t>
            </a:r>
            <a:r>
              <a:rPr lang="en-GB" sz="11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semantic” </a:t>
            </a:r>
            <a:r>
              <a:rPr lang="en-GB" sz="1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content.</a:t>
            </a:r>
            <a:endParaRPr lang="en-US" sz="1100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2889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Often stemming means removing prefixes or suffixes, as in this case.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stemming algorithms: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“carry” and “carries,” --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according to the Porter Stemming Algorithm, is “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carri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.”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stems for “say,” “says,” and “saying” are all “say,” while the lemmas from </a:t>
            </a:r>
            <a:r>
              <a:rPr lang="en-GB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Wordnet</a:t>
            </a:r>
            <a:r>
              <a:rPr lang="en-GB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“say,” “say,” and “saying.”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1366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smtClean="0"/>
              <a:t>Typo Tolerance And Spell Check: </a:t>
            </a:r>
            <a:r>
              <a:rPr lang="en-GB" dirty="0" smtClean="0"/>
              <a:t>Sometimes, there are typos because fingers slip and hit the wrong key. Other times, the searcher thinks a word is spelled differently than it is. such as in comparing “scream” and “cream.”</a:t>
            </a:r>
            <a:endParaRPr lang="en-US" altLang="en-US" sz="1200" i="1" dirty="0" smtClean="0"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i="1" dirty="0" smtClean="0">
                <a:latin typeface="Söhne"/>
              </a:rPr>
              <a:t>NLP deals with a wide range of language-related tasks, while NLU specifically focuses on enabling machines to deeply understand and extract meaning from human language.</a:t>
            </a:r>
            <a:endParaRPr lang="en-US" altLang="en-US" sz="1200" i="1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6157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7A2CCA-E5D5-4859-8035-B358016F08F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8385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2289050"/>
            <a:ext cx="12192001" cy="19685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/>
          <a:srcRect t="15558" b="38705"/>
          <a:stretch>
            <a:fillRect/>
          </a:stretch>
        </p:blipFill>
        <p:spPr>
          <a:xfrm>
            <a:off x="1" y="0"/>
            <a:ext cx="12192000" cy="2290219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-1" y="-7884"/>
            <a:ext cx="12192001" cy="2298103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5024353" y="841210"/>
            <a:ext cx="2143294" cy="599913"/>
          </a:xfrm>
          <a:prstGeom prst="rect">
            <a:avLst/>
          </a:prstGeom>
        </p:spPr>
      </p:pic>
      <p:cxnSp>
        <p:nvCxnSpPr>
          <p:cNvPr id="4" name="直接连接符 3"/>
          <p:cNvCxnSpPr/>
          <p:nvPr userDrawn="1"/>
        </p:nvCxnSpPr>
        <p:spPr>
          <a:xfrm>
            <a:off x="-81481" y="2289050"/>
            <a:ext cx="1233987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3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任意多边形: 形状 77"/>
          <p:cNvSpPr/>
          <p:nvPr userDrawn="1"/>
        </p:nvSpPr>
        <p:spPr>
          <a:xfrm>
            <a:off x="10114068" y="210207"/>
            <a:ext cx="2789025" cy="573228"/>
          </a:xfrm>
          <a:custGeom>
            <a:avLst/>
            <a:gdLst>
              <a:gd name="connsiteX0" fmla="*/ 83399 w 1678507"/>
              <a:gd name="connsiteY0" fmla="*/ 0 h 573228"/>
              <a:gd name="connsiteX1" fmla="*/ 1678507 w 1678507"/>
              <a:gd name="connsiteY1" fmla="*/ 0 h 573228"/>
              <a:gd name="connsiteX2" fmla="*/ 1678507 w 1678507"/>
              <a:gd name="connsiteY2" fmla="*/ 573228 h 573228"/>
              <a:gd name="connsiteX3" fmla="*/ 0 w 1678507"/>
              <a:gd name="connsiteY3" fmla="*/ 573228 h 573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8507" h="573228">
                <a:moveTo>
                  <a:pt x="83399" y="0"/>
                </a:moveTo>
                <a:lnTo>
                  <a:pt x="1678507" y="0"/>
                </a:lnTo>
                <a:lnTo>
                  <a:pt x="1678507" y="573228"/>
                </a:lnTo>
                <a:lnTo>
                  <a:pt x="0" y="5732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平行四边形 3"/>
          <p:cNvSpPr/>
          <p:nvPr userDrawn="1"/>
        </p:nvSpPr>
        <p:spPr>
          <a:xfrm>
            <a:off x="198120" y="302341"/>
            <a:ext cx="746398" cy="342128"/>
          </a:xfrm>
          <a:prstGeom prst="parallelogram">
            <a:avLst>
              <a:gd name="adj" fmla="val 25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71" name="文本框 7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cxnSp>
        <p:nvCxnSpPr>
          <p:cNvPr id="96" name="直接连接符 95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标题 11"/>
          <p:cNvSpPr>
            <a:spLocks noGrp="1"/>
          </p:cNvSpPr>
          <p:nvPr>
            <p:ph type="title"/>
          </p:nvPr>
        </p:nvSpPr>
        <p:spPr>
          <a:xfrm>
            <a:off x="949325" y="24906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pic>
        <p:nvPicPr>
          <p:cNvPr id="98" name="图片 97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0277475" y="241566"/>
            <a:ext cx="1819275" cy="509219"/>
          </a:xfrm>
          <a:prstGeom prst="rect">
            <a:avLst/>
          </a:prstGeom>
        </p:spPr>
      </p:pic>
      <p:grpSp>
        <p:nvGrpSpPr>
          <p:cNvPr id="33" name="组合 32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34" name="组合 33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51" name="组合 50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56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组合 51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53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5" name="组合 34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36" name="组合 35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47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7" name="组合 36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45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8" name="组合 37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42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40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3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文本框 7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cxnSp>
        <p:nvCxnSpPr>
          <p:cNvPr id="96" name="直接连接符 95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标题 11"/>
          <p:cNvSpPr>
            <a:spLocks noGrp="1"/>
          </p:cNvSpPr>
          <p:nvPr>
            <p:ph type="title"/>
          </p:nvPr>
        </p:nvSpPr>
        <p:spPr>
          <a:xfrm>
            <a:off x="1767600" y="3016800"/>
            <a:ext cx="8643848" cy="7017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defRPr lang="zh-CN" altLang="en-US" sz="4400" b="1" baseline="0">
                <a:solidFill>
                  <a:srgbClr val="006C39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grpSp>
        <p:nvGrpSpPr>
          <p:cNvPr id="33" name="组合 32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34" name="组合 33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51" name="组合 50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56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组合 51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53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5" name="组合 34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36" name="组合 35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47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7" name="组合 36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45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8" name="组合 37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42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3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4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40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1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４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366474" y="863157"/>
            <a:ext cx="10502238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368806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6632" y="6351003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cxnSp>
        <p:nvCxnSpPr>
          <p:cNvPr id="58" name="直接连接符 57"/>
          <p:cNvCxnSpPr/>
          <p:nvPr userDrawn="1"/>
        </p:nvCxnSpPr>
        <p:spPr>
          <a:xfrm>
            <a:off x="11155416" y="6188075"/>
            <a:ext cx="0" cy="66558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13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0101715" y="214313"/>
            <a:ext cx="1864408" cy="69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" name="图片 14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9575" y="6269038"/>
            <a:ext cx="1817688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４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6632" y="6351003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cxnSp>
        <p:nvCxnSpPr>
          <p:cNvPr id="58" name="直接连接符 57"/>
          <p:cNvCxnSpPr/>
          <p:nvPr userDrawn="1"/>
        </p:nvCxnSpPr>
        <p:spPr>
          <a:xfrm>
            <a:off x="11155416" y="6188075"/>
            <a:ext cx="0" cy="66558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14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9575" y="6269038"/>
            <a:ext cx="1817688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标题 11"/>
          <p:cNvSpPr>
            <a:spLocks noGrp="1"/>
          </p:cNvSpPr>
          <p:nvPr>
            <p:ph type="title"/>
          </p:nvPr>
        </p:nvSpPr>
        <p:spPr>
          <a:xfrm>
            <a:off x="1767600" y="3016800"/>
            <a:ext cx="8643848" cy="7017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defRPr lang="zh-CN" altLang="en-US" sz="4400" b="1" baseline="0">
                <a:solidFill>
                  <a:srgbClr val="006C39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４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0185149" y="863157"/>
            <a:ext cx="16835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cxnSp>
        <p:nvCxnSpPr>
          <p:cNvPr id="58" name="直接连接符 57"/>
          <p:cNvCxnSpPr/>
          <p:nvPr userDrawn="1"/>
        </p:nvCxnSpPr>
        <p:spPr>
          <a:xfrm>
            <a:off x="11155416" y="6188075"/>
            <a:ext cx="0" cy="66558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图片 13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 bwMode="auto">
          <a:xfrm>
            <a:off x="10101715" y="214313"/>
            <a:ext cx="1864408" cy="69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5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749863" y="24906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 rotWithShape="1">
          <a:blip r:embed="rId2" cstate="print"/>
          <a:srcRect l="-333"/>
          <a:stretch>
            <a:fillRect/>
          </a:stretch>
        </p:blipFill>
        <p:spPr>
          <a:xfrm>
            <a:off x="11282579" y="252089"/>
            <a:ext cx="432990" cy="432990"/>
          </a:xfrm>
          <a:prstGeom prst="rect">
            <a:avLst/>
          </a:prstGeom>
        </p:spPr>
      </p:pic>
      <p:cxnSp>
        <p:nvCxnSpPr>
          <p:cNvPr id="87" name="直接连接符 86"/>
          <p:cNvCxnSpPr/>
          <p:nvPr userDrawn="1"/>
        </p:nvCxnSpPr>
        <p:spPr>
          <a:xfrm>
            <a:off x="442913" y="821731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 userDrawn="1"/>
        </p:nvGrpSpPr>
        <p:grpSpPr>
          <a:xfrm>
            <a:off x="-511603" y="253621"/>
            <a:ext cx="1221064" cy="438825"/>
            <a:chOff x="-529708" y="381991"/>
            <a:chExt cx="1221064" cy="438825"/>
          </a:xfrm>
        </p:grpSpPr>
        <p:sp>
          <p:nvSpPr>
            <p:cNvPr id="58" name="梯形 57"/>
            <p:cNvSpPr/>
            <p:nvPr userDrawn="1"/>
          </p:nvSpPr>
          <p:spPr>
            <a:xfrm rot="16200000">
              <a:off x="-107121" y="-40596"/>
              <a:ext cx="375890" cy="1221064"/>
            </a:xfrm>
            <a:prstGeom prst="trapezoid">
              <a:avLst>
                <a:gd name="adj" fmla="val 7230"/>
              </a:avLst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梯形 58"/>
            <p:cNvSpPr/>
            <p:nvPr userDrawn="1"/>
          </p:nvSpPr>
          <p:spPr>
            <a:xfrm rot="16200000">
              <a:off x="-79397" y="146495"/>
              <a:ext cx="267255" cy="1058332"/>
            </a:xfrm>
            <a:prstGeom prst="trapezoid">
              <a:avLst>
                <a:gd name="adj" fmla="val 723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梯形 59"/>
            <p:cNvSpPr/>
            <p:nvPr userDrawn="1"/>
          </p:nvSpPr>
          <p:spPr>
            <a:xfrm rot="16200000">
              <a:off x="-95133" y="158023"/>
              <a:ext cx="267255" cy="1058332"/>
            </a:xfrm>
            <a:prstGeom prst="trapezoid">
              <a:avLst>
                <a:gd name="adj" fmla="val 7230"/>
              </a:avLst>
            </a:prstGeom>
            <a:gradFill flip="none" rotWithShape="1">
              <a:gsLst>
                <a:gs pos="100000">
                  <a:schemeClr val="accent4"/>
                </a:gs>
                <a:gs pos="0">
                  <a:schemeClr val="accent4">
                    <a:alpha val="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62" name="组合 61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77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79" name="组合 78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84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0" name="组合 79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81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3" name="组合 62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64" name="组合 63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75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73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6" name="组合 65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70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7" name="组合 66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68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5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cxnSp>
        <p:nvCxnSpPr>
          <p:cNvPr id="90" name="直接连接符 89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62" name="组合 61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77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79" name="组合 78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84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5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0" name="组合 79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81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2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83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3" name="组合 62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64" name="组合 63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75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6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73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4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6" name="组合 65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70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1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72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7" name="组合 66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68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9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36" name="标题 11"/>
          <p:cNvSpPr>
            <a:spLocks noGrp="1"/>
          </p:cNvSpPr>
          <p:nvPr>
            <p:ph type="title"/>
          </p:nvPr>
        </p:nvSpPr>
        <p:spPr>
          <a:xfrm>
            <a:off x="1767600" y="3016800"/>
            <a:ext cx="8643848" cy="7017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defRPr lang="zh-CN" altLang="en-US" sz="4400" b="1" baseline="0">
                <a:solidFill>
                  <a:srgbClr val="006C39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5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文本框 6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pic>
        <p:nvPicPr>
          <p:cNvPr id="86" name="图片 85"/>
          <p:cNvPicPr>
            <a:picLocks noChangeAspect="1"/>
          </p:cNvPicPr>
          <p:nvPr userDrawn="1"/>
        </p:nvPicPr>
        <p:blipFill rotWithShape="1">
          <a:blip r:embed="rId2" cstate="print"/>
          <a:srcRect l="-333"/>
          <a:stretch>
            <a:fillRect/>
          </a:stretch>
        </p:blipFill>
        <p:spPr>
          <a:xfrm>
            <a:off x="11282579" y="252089"/>
            <a:ext cx="432990" cy="43299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6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 userDrawn="1"/>
        </p:nvSpPr>
        <p:spPr>
          <a:xfrm>
            <a:off x="442912" y="-82551"/>
            <a:ext cx="11306175" cy="9087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>
            <a:off x="442913" y="0"/>
            <a:ext cx="11306175" cy="8261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1"/>
          <p:cNvSpPr>
            <a:spLocks noGrp="1"/>
          </p:cNvSpPr>
          <p:nvPr>
            <p:ph type="title"/>
          </p:nvPr>
        </p:nvSpPr>
        <p:spPr>
          <a:xfrm>
            <a:off x="1173494" y="249067"/>
            <a:ext cx="8048203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90168" y="252089"/>
            <a:ext cx="1969223" cy="432990"/>
          </a:xfrm>
          <a:prstGeom prst="rect">
            <a:avLst/>
          </a:prstGeom>
        </p:spPr>
      </p:pic>
      <p:grpSp>
        <p:nvGrpSpPr>
          <p:cNvPr id="46" name="组合 45"/>
          <p:cNvGrpSpPr/>
          <p:nvPr userDrawn="1"/>
        </p:nvGrpSpPr>
        <p:grpSpPr>
          <a:xfrm>
            <a:off x="637534" y="199773"/>
            <a:ext cx="463263" cy="481001"/>
            <a:chOff x="598941" y="128599"/>
            <a:chExt cx="463263" cy="481001"/>
          </a:xfrm>
        </p:grpSpPr>
        <p:sp>
          <p:nvSpPr>
            <p:cNvPr id="45" name="矩形 44"/>
            <p:cNvSpPr/>
            <p:nvPr userDrawn="1"/>
          </p:nvSpPr>
          <p:spPr>
            <a:xfrm>
              <a:off x="701671" y="249067"/>
              <a:ext cx="360533" cy="36053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 userDrawn="1"/>
          </p:nvSpPr>
          <p:spPr>
            <a:xfrm>
              <a:off x="701671" y="247801"/>
              <a:ext cx="275115" cy="2565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 userDrawn="1"/>
          </p:nvSpPr>
          <p:spPr>
            <a:xfrm>
              <a:off x="598941" y="128599"/>
              <a:ext cx="360533" cy="36053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37" name="组合 36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60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62" name="组合 61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6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3" name="组合 62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64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组合 38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40" name="组合 39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5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8" name="组合 47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5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5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51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6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37" name="组合 36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60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62" name="组合 61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6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3" name="组合 62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64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5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6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组合 38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40" name="组合 39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5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8" name="组合 47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5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5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51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69" name="标题 11"/>
          <p:cNvSpPr>
            <a:spLocks noGrp="1"/>
          </p:cNvSpPr>
          <p:nvPr>
            <p:ph type="title"/>
          </p:nvPr>
        </p:nvSpPr>
        <p:spPr>
          <a:xfrm>
            <a:off x="1767600" y="3016800"/>
            <a:ext cx="8643848" cy="7017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defRPr lang="zh-CN" altLang="en-US" sz="4400" b="1" baseline="0">
                <a:solidFill>
                  <a:srgbClr val="006C39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样式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-矩形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7" name="PA-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0"/>
                </a:schemeClr>
              </a:gs>
              <a:gs pos="5220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5723340" y="1294827"/>
            <a:ext cx="74531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723340" y="5613415"/>
            <a:ext cx="74531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4" cstate="print"/>
          <a:srcRect l="49471"/>
          <a:stretch>
            <a:fillRect/>
          </a:stretch>
        </p:blipFill>
        <p:spPr>
          <a:xfrm>
            <a:off x="-34506" y="163259"/>
            <a:ext cx="3298317" cy="653148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4" cstate="print"/>
          <a:srcRect r="49912"/>
          <a:stretch>
            <a:fillRect/>
          </a:stretch>
        </p:blipFill>
        <p:spPr>
          <a:xfrm>
            <a:off x="8928190" y="163258"/>
            <a:ext cx="3269562" cy="6531481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6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sp>
        <p:nvSpPr>
          <p:cNvPr id="35" name="矩形 34"/>
          <p:cNvSpPr/>
          <p:nvPr userDrawn="1"/>
        </p:nvSpPr>
        <p:spPr>
          <a:xfrm>
            <a:off x="9402184" y="-82800"/>
            <a:ext cx="2346903" cy="9072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 userDrawn="1"/>
        </p:nvSpPr>
        <p:spPr>
          <a:xfrm>
            <a:off x="9402184" y="0"/>
            <a:ext cx="2346904" cy="8261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90168" y="252089"/>
            <a:ext cx="1969223" cy="43299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7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1"/>
          <p:cNvSpPr/>
          <p:nvPr userDrawn="1"/>
        </p:nvSpPr>
        <p:spPr>
          <a:xfrm>
            <a:off x="658714" y="482300"/>
            <a:ext cx="748201" cy="484094"/>
          </a:xfrm>
          <a:prstGeom prst="parallelogram">
            <a:avLst>
              <a:gd name="adj" fmla="val 7166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 userDrawn="1"/>
        </p:nvSpPr>
        <p:spPr>
          <a:xfrm>
            <a:off x="442912" y="-82800"/>
            <a:ext cx="11306175" cy="846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>
            <a:off x="442913" y="0"/>
            <a:ext cx="11306175" cy="7626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1"/>
          <p:cNvSpPr>
            <a:spLocks noGrp="1"/>
          </p:cNvSpPr>
          <p:nvPr>
            <p:ph type="title"/>
          </p:nvPr>
        </p:nvSpPr>
        <p:spPr>
          <a:xfrm>
            <a:off x="1173494" y="185567"/>
            <a:ext cx="8048203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图片 4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90168" y="188589"/>
            <a:ext cx="1969223" cy="432990"/>
          </a:xfrm>
          <a:prstGeom prst="rect">
            <a:avLst/>
          </a:prstGeom>
        </p:spPr>
      </p:pic>
      <p:sp>
        <p:nvSpPr>
          <p:cNvPr id="43" name="矩形 42"/>
          <p:cNvSpPr/>
          <p:nvPr userDrawn="1"/>
        </p:nvSpPr>
        <p:spPr>
          <a:xfrm>
            <a:off x="648385" y="0"/>
            <a:ext cx="413819" cy="966395"/>
          </a:xfrm>
          <a:prstGeom prst="rect">
            <a:avLst/>
          </a:prstGeom>
          <a:ln>
            <a:noFill/>
          </a:ln>
          <a:effectLst>
            <a:outerShdw blurRad="127000" dist="25400" dir="5400000" sx="102000" sy="102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35" name="组合 34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55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62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8" name="组合 57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59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6" name="组合 35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37" name="组合 36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53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51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48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45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7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cxnSp>
        <p:nvCxnSpPr>
          <p:cNvPr id="38" name="直接连接符 37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35" name="组合 34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55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62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3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8" name="组合 57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59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1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6" name="组合 35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37" name="组合 36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53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4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9" name="组合 38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51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2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0" name="组合 39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48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0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45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64" name="标题 11"/>
          <p:cNvSpPr>
            <a:spLocks noGrp="1"/>
          </p:cNvSpPr>
          <p:nvPr>
            <p:ph type="title"/>
          </p:nvPr>
        </p:nvSpPr>
        <p:spPr>
          <a:xfrm>
            <a:off x="1767600" y="3016800"/>
            <a:ext cx="8643848" cy="7017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defRPr lang="zh-CN" altLang="en-US" sz="4400" b="1" baseline="0">
                <a:solidFill>
                  <a:srgbClr val="006C39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7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9385300" y="-82550"/>
            <a:ext cx="2363787" cy="8452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381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9385300" y="0"/>
            <a:ext cx="2363788" cy="762658"/>
          </a:xfrm>
          <a:prstGeom prst="rect">
            <a:avLst/>
          </a:pr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90168" y="188589"/>
            <a:ext cx="1969223" cy="43299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8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18632" y="6188075"/>
            <a:ext cx="11550080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381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318632" y="0"/>
            <a:ext cx="11550080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标题 11"/>
          <p:cNvSpPr>
            <a:spLocks noGrp="1"/>
          </p:cNvSpPr>
          <p:nvPr>
            <p:ph type="title"/>
          </p:nvPr>
        </p:nvSpPr>
        <p:spPr>
          <a:xfrm>
            <a:off x="541539" y="247495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11" name="文本框 1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64050" y="131404"/>
            <a:ext cx="2243119" cy="627854"/>
          </a:xfrm>
          <a:prstGeom prst="rect">
            <a:avLst/>
          </a:prstGeom>
        </p:spPr>
      </p:pic>
      <p:grpSp>
        <p:nvGrpSpPr>
          <p:cNvPr id="37" name="组合 36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38" name="组合 37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54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56" name="组合 55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61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7" name="组合 56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58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组合 38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41" name="组合 40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52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2" name="组合 41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50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47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45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8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18632" y="6188075"/>
            <a:ext cx="11550080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381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文本框 1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grpSp>
        <p:nvGrpSpPr>
          <p:cNvPr id="37" name="组合 36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38" name="组合 37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54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56" name="组合 55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61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2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7" name="组合 56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58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9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60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9" name="组合 38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41" name="组合 40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52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3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2" name="组合 41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50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51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3" name="组合 42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47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8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9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4" name="组合 43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45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46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32" name="标题 11"/>
          <p:cNvSpPr>
            <a:spLocks noGrp="1"/>
          </p:cNvSpPr>
          <p:nvPr>
            <p:ph type="title"/>
          </p:nvPr>
        </p:nvSpPr>
        <p:spPr>
          <a:xfrm>
            <a:off x="1767600" y="3016800"/>
            <a:ext cx="8643848" cy="7017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defRPr lang="zh-CN" altLang="en-US" sz="4400" b="1" baseline="0">
                <a:solidFill>
                  <a:srgbClr val="006C39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8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11144922" y="6188075"/>
            <a:ext cx="723790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127000" dist="38100" dir="16200000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9488246" y="0"/>
            <a:ext cx="2380466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  <a:effectLst>
            <a:outerShdw blurRad="1270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pic>
        <p:nvPicPr>
          <p:cNvPr id="40" name="图片 39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564050" y="131404"/>
            <a:ext cx="2243119" cy="627854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样式3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print"/>
          <a:srcRect r="20215"/>
          <a:stretch>
            <a:fillRect/>
          </a:stretch>
        </p:blipFill>
        <p:spPr>
          <a:xfrm>
            <a:off x="6592525" y="0"/>
            <a:ext cx="5609371" cy="6765696"/>
          </a:xfrm>
          <a:prstGeom prst="rect">
            <a:avLst/>
          </a:prstGeom>
        </p:spPr>
      </p:pic>
      <p:sp>
        <p:nvSpPr>
          <p:cNvPr id="63" name="任意多边形: 形状 59"/>
          <p:cNvSpPr/>
          <p:nvPr userDrawn="1"/>
        </p:nvSpPr>
        <p:spPr>
          <a:xfrm flipH="1">
            <a:off x="-1352550" y="-2"/>
            <a:ext cx="13544548" cy="1057277"/>
          </a:xfrm>
          <a:custGeom>
            <a:avLst/>
            <a:gdLst>
              <a:gd name="connsiteX0" fmla="*/ 12192000 w 12192000"/>
              <a:gd name="connsiteY0" fmla="*/ 0 h 723900"/>
              <a:gd name="connsiteX1" fmla="*/ 2755900 w 12192000"/>
              <a:gd name="connsiteY1" fmla="*/ 0 h 723900"/>
              <a:gd name="connsiteX2" fmla="*/ 4 w 12192000"/>
              <a:gd name="connsiteY2" fmla="*/ 0 h 723900"/>
              <a:gd name="connsiteX3" fmla="*/ 0 w 12192000"/>
              <a:gd name="connsiteY3" fmla="*/ 0 h 723900"/>
              <a:gd name="connsiteX4" fmla="*/ 0 w 12192000"/>
              <a:gd name="connsiteY4" fmla="*/ 723900 h 723900"/>
              <a:gd name="connsiteX5" fmla="*/ 1987354 w 12192000"/>
              <a:gd name="connsiteY5" fmla="*/ 723900 h 723900"/>
              <a:gd name="connsiteX6" fmla="*/ 2038350 w 12192000"/>
              <a:gd name="connsiteY6" fmla="*/ 717550 h 723900"/>
              <a:gd name="connsiteX7" fmla="*/ 2753650 w 12192000"/>
              <a:gd name="connsiteY7" fmla="*/ 288000 h 723900"/>
              <a:gd name="connsiteX8" fmla="*/ 12192000 w 12192000"/>
              <a:gd name="connsiteY8" fmla="*/ 28800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723900">
                <a:moveTo>
                  <a:pt x="12192000" y="0"/>
                </a:moveTo>
                <a:lnTo>
                  <a:pt x="2755900" y="0"/>
                </a:lnTo>
                <a:lnTo>
                  <a:pt x="4" y="0"/>
                </a:lnTo>
                <a:lnTo>
                  <a:pt x="0" y="0"/>
                </a:lnTo>
                <a:lnTo>
                  <a:pt x="0" y="723900"/>
                </a:lnTo>
                <a:lnTo>
                  <a:pt x="1987354" y="723900"/>
                </a:lnTo>
                <a:lnTo>
                  <a:pt x="2038350" y="717550"/>
                </a:lnTo>
                <a:cubicBezTo>
                  <a:pt x="2497291" y="642783"/>
                  <a:pt x="2432975" y="321492"/>
                  <a:pt x="2753650" y="288000"/>
                </a:cubicBezTo>
                <a:cubicBezTo>
                  <a:pt x="3074325" y="254508"/>
                  <a:pt x="9045883" y="288000"/>
                  <a:pt x="12192000" y="2880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64" name="图片 63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793498" y="249943"/>
            <a:ext cx="2025400" cy="566914"/>
          </a:xfrm>
          <a:prstGeom prst="rect">
            <a:avLst/>
          </a:prstGeom>
        </p:spPr>
      </p:pic>
      <p:sp>
        <p:nvSpPr>
          <p:cNvPr id="65" name="矩形 64"/>
          <p:cNvSpPr/>
          <p:nvPr userDrawn="1"/>
        </p:nvSpPr>
        <p:spPr>
          <a:xfrm>
            <a:off x="0" y="6188075"/>
            <a:ext cx="12192000" cy="669925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31" name="组合 30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46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sp>
            <p:nvSpPr>
              <p:cNvPr id="47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 pitchFamily="34" charset="0"/>
                  <a:ea typeface="微软雅黑" panose="020B0503020204020204" charset="-122"/>
                  <a:cs typeface="+mn-cs"/>
                </a:endParaRPr>
              </a:p>
            </p:txBody>
          </p:sp>
          <p:grpSp>
            <p:nvGrpSpPr>
              <p:cNvPr id="48" name="组合 47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53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54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50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51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52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  <p:grpSp>
          <p:nvGrpSpPr>
            <p:cNvPr id="32" name="组合 31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33" name="组合 32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44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5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34" name="组合 33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42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3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35" name="组合 34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39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0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41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grpSp>
            <p:nvGrpSpPr>
              <p:cNvPr id="36" name="组合 35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37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  <p:sp>
              <p:nvSpPr>
                <p:cNvPr id="38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微软雅黑" panose="020B0503020204020204" charset="-122"/>
                    <a:cs typeface="+mn-cs"/>
                  </a:endParaRPr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1550089" y="863157"/>
            <a:ext cx="1031862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318632" y="0"/>
            <a:ext cx="1048735" cy="87312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1606550" y="34431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sp>
        <p:nvSpPr>
          <p:cNvPr id="25" name="矩形 24"/>
          <p:cNvSpPr/>
          <p:nvPr userDrawn="1"/>
        </p:nvSpPr>
        <p:spPr>
          <a:xfrm>
            <a:off x="1378908" y="-1612"/>
            <a:ext cx="167082" cy="87473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837818" y="347339"/>
            <a:ext cx="1969223" cy="432990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1366474" y="-17822"/>
            <a:ext cx="0" cy="107941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 userDrawn="1"/>
        </p:nvCxnSpPr>
        <p:spPr>
          <a:xfrm>
            <a:off x="11155416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85" name="组合 84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100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102" name="组合 101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10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组合 102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104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6" name="组合 85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87" name="组合 86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9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9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9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91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318631" y="6188075"/>
            <a:ext cx="10844339" cy="6699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cxnSp>
        <p:nvCxnSpPr>
          <p:cNvPr id="58" name="直接连接符 57"/>
          <p:cNvCxnSpPr/>
          <p:nvPr userDrawn="1"/>
        </p:nvCxnSpPr>
        <p:spPr>
          <a:xfrm>
            <a:off x="11155416" y="6119786"/>
            <a:ext cx="0" cy="76063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bg1"/>
          </a:solidFill>
        </p:grpSpPr>
        <p:grpSp>
          <p:nvGrpSpPr>
            <p:cNvPr id="85" name="组合 84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100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102" name="组合 101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107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8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3" name="组合 102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104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5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6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6" name="组合 85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87" name="组合 86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98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8" name="组合 87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96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7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89" name="组合 88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93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4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5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组合 89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91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2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37" name="标题 11"/>
          <p:cNvSpPr>
            <a:spLocks noGrp="1"/>
          </p:cNvSpPr>
          <p:nvPr>
            <p:ph type="title"/>
          </p:nvPr>
        </p:nvSpPr>
        <p:spPr>
          <a:xfrm>
            <a:off x="1767600" y="3016800"/>
            <a:ext cx="8643848" cy="7017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defRPr lang="zh-CN" altLang="en-US" sz="4400" b="1" baseline="0">
                <a:solidFill>
                  <a:srgbClr val="006C39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1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11155416" y="6188075"/>
            <a:ext cx="713296" cy="669925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rgbClr val="F2F2F2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rgbClr val="F2F2F2"/>
              </a:solidFill>
              <a:latin typeface="微软雅黑" panose="020B050302020402020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837818" y="347339"/>
            <a:ext cx="1969223" cy="432990"/>
          </a:xfrm>
          <a:prstGeom prst="rect">
            <a:avLst/>
          </a:prstGeom>
        </p:spPr>
      </p:pic>
      <p:cxnSp>
        <p:nvCxnSpPr>
          <p:cNvPr id="5" name="直接连接符 4"/>
          <p:cNvCxnSpPr/>
          <p:nvPr userDrawn="1"/>
        </p:nvCxnSpPr>
        <p:spPr>
          <a:xfrm>
            <a:off x="11155416" y="6133167"/>
            <a:ext cx="0" cy="75617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2-常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/>
          </p:nvPr>
        </p:nvSpPr>
        <p:spPr>
          <a:xfrm>
            <a:off x="577850" y="249067"/>
            <a:ext cx="8643848" cy="4801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lang="zh-CN" altLang="en-US" sz="2800" b="1" baseline="0"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pic>
        <p:nvPicPr>
          <p:cNvPr id="57" name="图片 5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790193" y="252089"/>
            <a:ext cx="1969223" cy="432990"/>
          </a:xfrm>
          <a:prstGeom prst="rect">
            <a:avLst/>
          </a:prstGeom>
        </p:spPr>
      </p:pic>
      <p:grpSp>
        <p:nvGrpSpPr>
          <p:cNvPr id="2" name="组合 1"/>
          <p:cNvGrpSpPr/>
          <p:nvPr userDrawn="1"/>
        </p:nvGrpSpPr>
        <p:grpSpPr>
          <a:xfrm>
            <a:off x="-9524" y="122428"/>
            <a:ext cx="559928" cy="699303"/>
            <a:chOff x="-9524" y="122428"/>
            <a:chExt cx="559928" cy="699303"/>
          </a:xfrm>
        </p:grpSpPr>
        <p:sp>
          <p:nvSpPr>
            <p:cNvPr id="85" name="任意多边形: 形状 56"/>
            <p:cNvSpPr/>
            <p:nvPr userDrawn="1"/>
          </p:nvSpPr>
          <p:spPr>
            <a:xfrm>
              <a:off x="-9524" y="122428"/>
              <a:ext cx="559928" cy="699303"/>
            </a:xfrm>
            <a:custGeom>
              <a:avLst/>
              <a:gdLst>
                <a:gd name="connsiteX0" fmla="*/ 0 w 436410"/>
                <a:gd name="connsiteY0" fmla="*/ 0 h 895350"/>
                <a:gd name="connsiteX1" fmla="*/ 436410 w 436410"/>
                <a:gd name="connsiteY1" fmla="*/ 0 h 895350"/>
                <a:gd name="connsiteX2" fmla="*/ 250915 w 436410"/>
                <a:gd name="connsiteY2" fmla="*/ 895350 h 895350"/>
                <a:gd name="connsiteX3" fmla="*/ 0 w 436410"/>
                <a:gd name="connsiteY3" fmla="*/ 895350 h 89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6410" h="895350">
                  <a:moveTo>
                    <a:pt x="0" y="0"/>
                  </a:moveTo>
                  <a:lnTo>
                    <a:pt x="436410" y="0"/>
                  </a:lnTo>
                  <a:lnTo>
                    <a:pt x="250915" y="895350"/>
                  </a:lnTo>
                  <a:lnTo>
                    <a:pt x="0" y="8953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任意多边形: 形状 57"/>
            <p:cNvSpPr/>
            <p:nvPr userDrawn="1"/>
          </p:nvSpPr>
          <p:spPr>
            <a:xfrm>
              <a:off x="417309" y="379233"/>
              <a:ext cx="96622" cy="221903"/>
            </a:xfrm>
            <a:custGeom>
              <a:avLst/>
              <a:gdLst>
                <a:gd name="connsiteX0" fmla="*/ 144879 w 185359"/>
                <a:gd name="connsiteY0" fmla="*/ 0 h 699303"/>
                <a:gd name="connsiteX1" fmla="*/ 185359 w 185359"/>
                <a:gd name="connsiteY1" fmla="*/ 0 h 699303"/>
                <a:gd name="connsiteX2" fmla="*/ 40480 w 185359"/>
                <a:gd name="connsiteY2" fmla="*/ 699303 h 699303"/>
                <a:gd name="connsiteX3" fmla="*/ 0 w 185359"/>
                <a:gd name="connsiteY3" fmla="*/ 699303 h 699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359" h="699303">
                  <a:moveTo>
                    <a:pt x="144879" y="0"/>
                  </a:moveTo>
                  <a:lnTo>
                    <a:pt x="185359" y="0"/>
                  </a:lnTo>
                  <a:lnTo>
                    <a:pt x="40480" y="699303"/>
                  </a:lnTo>
                  <a:lnTo>
                    <a:pt x="0" y="699303"/>
                  </a:lnTo>
                  <a:close/>
                </a:path>
              </a:pathLst>
            </a:custGeom>
            <a:solidFill>
              <a:schemeClr val="accent4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87" name="直接连接符 86"/>
          <p:cNvCxnSpPr/>
          <p:nvPr userDrawn="1"/>
        </p:nvCxnSpPr>
        <p:spPr>
          <a:xfrm>
            <a:off x="442913" y="821731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矩形 87"/>
          <p:cNvSpPr/>
          <p:nvPr userDrawn="1"/>
        </p:nvSpPr>
        <p:spPr>
          <a:xfrm>
            <a:off x="12146281" y="336478"/>
            <a:ext cx="45719" cy="2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0" name="直接连接符 89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84" name="组合 83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104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106" name="组合 105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111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7" name="组合 106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108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9" name="组合 88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91" name="组合 90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102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100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97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组合 93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95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2-一段一图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cxnSp>
        <p:nvCxnSpPr>
          <p:cNvPr id="90" name="直接连接符 89"/>
          <p:cNvCxnSpPr/>
          <p:nvPr userDrawn="1"/>
        </p:nvCxnSpPr>
        <p:spPr>
          <a:xfrm>
            <a:off x="442913" y="6264275"/>
            <a:ext cx="113061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/>
          <p:cNvGrpSpPr/>
          <p:nvPr userDrawn="1"/>
        </p:nvGrpSpPr>
        <p:grpSpPr>
          <a:xfrm>
            <a:off x="587288" y="6381747"/>
            <a:ext cx="2479573" cy="304965"/>
            <a:chOff x="671368" y="6061309"/>
            <a:chExt cx="2479573" cy="304965"/>
          </a:xfrm>
          <a:solidFill>
            <a:schemeClr val="accent3"/>
          </a:solidFill>
        </p:grpSpPr>
        <p:grpSp>
          <p:nvGrpSpPr>
            <p:cNvPr id="84" name="组合 83"/>
            <p:cNvGrpSpPr/>
            <p:nvPr userDrawn="1"/>
          </p:nvGrpSpPr>
          <p:grpSpPr>
            <a:xfrm>
              <a:off x="2098445" y="6064781"/>
              <a:ext cx="1052496" cy="298683"/>
              <a:chOff x="2373567" y="1096524"/>
              <a:chExt cx="2578404" cy="731714"/>
            </a:xfrm>
            <a:grpFill/>
          </p:grpSpPr>
          <p:sp>
            <p:nvSpPr>
              <p:cNvPr id="104" name="Freeform 5"/>
              <p:cNvSpPr/>
              <p:nvPr/>
            </p:nvSpPr>
            <p:spPr bwMode="auto">
              <a:xfrm>
                <a:off x="3797881" y="1143043"/>
                <a:ext cx="576140" cy="649652"/>
              </a:xfrm>
              <a:custGeom>
                <a:avLst/>
                <a:gdLst>
                  <a:gd name="T0" fmla="*/ 41 w 125"/>
                  <a:gd name="T1" fmla="*/ 16 h 142"/>
                  <a:gd name="T2" fmla="*/ 49 w 125"/>
                  <a:gd name="T3" fmla="*/ 3 h 142"/>
                  <a:gd name="T4" fmla="*/ 62 w 125"/>
                  <a:gd name="T5" fmla="*/ 20 h 142"/>
                  <a:gd name="T6" fmla="*/ 64 w 125"/>
                  <a:gd name="T7" fmla="*/ 33 h 142"/>
                  <a:gd name="T8" fmla="*/ 50 w 125"/>
                  <a:gd name="T9" fmla="*/ 34 h 142"/>
                  <a:gd name="T10" fmla="*/ 58 w 125"/>
                  <a:gd name="T11" fmla="*/ 58 h 142"/>
                  <a:gd name="T12" fmla="*/ 75 w 125"/>
                  <a:gd name="T13" fmla="*/ 59 h 142"/>
                  <a:gd name="T14" fmla="*/ 71 w 125"/>
                  <a:gd name="T15" fmla="*/ 50 h 142"/>
                  <a:gd name="T16" fmla="*/ 81 w 125"/>
                  <a:gd name="T17" fmla="*/ 47 h 142"/>
                  <a:gd name="T18" fmla="*/ 65 w 125"/>
                  <a:gd name="T19" fmla="*/ 42 h 142"/>
                  <a:gd name="T20" fmla="*/ 63 w 125"/>
                  <a:gd name="T21" fmla="*/ 37 h 142"/>
                  <a:gd name="T22" fmla="*/ 85 w 125"/>
                  <a:gd name="T23" fmla="*/ 27 h 142"/>
                  <a:gd name="T24" fmla="*/ 93 w 125"/>
                  <a:gd name="T25" fmla="*/ 2 h 142"/>
                  <a:gd name="T26" fmla="*/ 99 w 125"/>
                  <a:gd name="T27" fmla="*/ 5 h 142"/>
                  <a:gd name="T28" fmla="*/ 111 w 125"/>
                  <a:gd name="T29" fmla="*/ 30 h 142"/>
                  <a:gd name="T30" fmla="*/ 102 w 125"/>
                  <a:gd name="T31" fmla="*/ 34 h 142"/>
                  <a:gd name="T32" fmla="*/ 95 w 125"/>
                  <a:gd name="T33" fmla="*/ 59 h 142"/>
                  <a:gd name="T34" fmla="*/ 123 w 125"/>
                  <a:gd name="T35" fmla="*/ 61 h 142"/>
                  <a:gd name="T36" fmla="*/ 110 w 125"/>
                  <a:gd name="T37" fmla="*/ 71 h 142"/>
                  <a:gd name="T38" fmla="*/ 104 w 125"/>
                  <a:gd name="T39" fmla="*/ 82 h 142"/>
                  <a:gd name="T40" fmla="*/ 112 w 125"/>
                  <a:gd name="T41" fmla="*/ 134 h 142"/>
                  <a:gd name="T42" fmla="*/ 102 w 125"/>
                  <a:gd name="T43" fmla="*/ 140 h 142"/>
                  <a:gd name="T44" fmla="*/ 89 w 125"/>
                  <a:gd name="T45" fmla="*/ 123 h 142"/>
                  <a:gd name="T46" fmla="*/ 101 w 125"/>
                  <a:gd name="T47" fmla="*/ 128 h 142"/>
                  <a:gd name="T48" fmla="*/ 101 w 125"/>
                  <a:gd name="T49" fmla="*/ 92 h 142"/>
                  <a:gd name="T50" fmla="*/ 97 w 125"/>
                  <a:gd name="T51" fmla="*/ 99 h 142"/>
                  <a:gd name="T52" fmla="*/ 90 w 125"/>
                  <a:gd name="T53" fmla="*/ 103 h 142"/>
                  <a:gd name="T54" fmla="*/ 86 w 125"/>
                  <a:gd name="T55" fmla="*/ 110 h 142"/>
                  <a:gd name="T56" fmla="*/ 81 w 125"/>
                  <a:gd name="T57" fmla="*/ 120 h 142"/>
                  <a:gd name="T58" fmla="*/ 88 w 125"/>
                  <a:gd name="T59" fmla="*/ 71 h 142"/>
                  <a:gd name="T60" fmla="*/ 60 w 125"/>
                  <a:gd name="T61" fmla="*/ 87 h 142"/>
                  <a:gd name="T62" fmla="*/ 53 w 125"/>
                  <a:gd name="T63" fmla="*/ 89 h 142"/>
                  <a:gd name="T64" fmla="*/ 51 w 125"/>
                  <a:gd name="T65" fmla="*/ 128 h 142"/>
                  <a:gd name="T66" fmla="*/ 43 w 125"/>
                  <a:gd name="T67" fmla="*/ 134 h 142"/>
                  <a:gd name="T68" fmla="*/ 39 w 125"/>
                  <a:gd name="T69" fmla="*/ 107 h 142"/>
                  <a:gd name="T70" fmla="*/ 33 w 125"/>
                  <a:gd name="T71" fmla="*/ 114 h 142"/>
                  <a:gd name="T72" fmla="*/ 17 w 125"/>
                  <a:gd name="T73" fmla="*/ 108 h 142"/>
                  <a:gd name="T74" fmla="*/ 5 w 125"/>
                  <a:gd name="T75" fmla="*/ 81 h 142"/>
                  <a:gd name="T76" fmla="*/ 34 w 125"/>
                  <a:gd name="T77" fmla="*/ 56 h 142"/>
                  <a:gd name="T78" fmla="*/ 38 w 125"/>
                  <a:gd name="T79" fmla="*/ 33 h 142"/>
                  <a:gd name="T80" fmla="*/ 22 w 125"/>
                  <a:gd name="T81" fmla="*/ 55 h 142"/>
                  <a:gd name="T82" fmla="*/ 14 w 125"/>
                  <a:gd name="T83" fmla="*/ 55 h 142"/>
                  <a:gd name="T84" fmla="*/ 11 w 125"/>
                  <a:gd name="T85" fmla="*/ 36 h 142"/>
                  <a:gd name="T86" fmla="*/ 32 w 125"/>
                  <a:gd name="T87" fmla="*/ 22 h 142"/>
                  <a:gd name="T88" fmla="*/ 28 w 125"/>
                  <a:gd name="T89" fmla="*/ 3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5" h="142">
                    <a:moveTo>
                      <a:pt x="28" y="33"/>
                    </a:moveTo>
                    <a:cubicBezTo>
                      <a:pt x="35" y="29"/>
                      <a:pt x="41" y="25"/>
                      <a:pt x="41" y="16"/>
                    </a:cubicBezTo>
                    <a:cubicBezTo>
                      <a:pt x="41" y="13"/>
                      <a:pt x="43" y="9"/>
                      <a:pt x="44" y="6"/>
                    </a:cubicBezTo>
                    <a:cubicBezTo>
                      <a:pt x="45" y="5"/>
                      <a:pt x="48" y="3"/>
                      <a:pt x="49" y="3"/>
                    </a:cubicBezTo>
                    <a:cubicBezTo>
                      <a:pt x="54" y="4"/>
                      <a:pt x="59" y="9"/>
                      <a:pt x="59" y="15"/>
                    </a:cubicBezTo>
                    <a:cubicBezTo>
                      <a:pt x="59" y="18"/>
                      <a:pt x="60" y="19"/>
                      <a:pt x="62" y="20"/>
                    </a:cubicBezTo>
                    <a:cubicBezTo>
                      <a:pt x="65" y="22"/>
                      <a:pt x="68" y="25"/>
                      <a:pt x="69" y="28"/>
                    </a:cubicBezTo>
                    <a:cubicBezTo>
                      <a:pt x="71" y="32"/>
                      <a:pt x="68" y="34"/>
                      <a:pt x="64" y="33"/>
                    </a:cubicBezTo>
                    <a:cubicBezTo>
                      <a:pt x="62" y="32"/>
                      <a:pt x="60" y="31"/>
                      <a:pt x="57" y="30"/>
                    </a:cubicBezTo>
                    <a:cubicBezTo>
                      <a:pt x="53" y="28"/>
                      <a:pt x="51" y="29"/>
                      <a:pt x="50" y="34"/>
                    </a:cubicBezTo>
                    <a:cubicBezTo>
                      <a:pt x="48" y="45"/>
                      <a:pt x="46" y="56"/>
                      <a:pt x="52" y="66"/>
                    </a:cubicBezTo>
                    <a:cubicBezTo>
                      <a:pt x="54" y="64"/>
                      <a:pt x="56" y="62"/>
                      <a:pt x="58" y="58"/>
                    </a:cubicBezTo>
                    <a:cubicBezTo>
                      <a:pt x="61" y="62"/>
                      <a:pt x="63" y="65"/>
                      <a:pt x="65" y="69"/>
                    </a:cubicBezTo>
                    <a:cubicBezTo>
                      <a:pt x="68" y="66"/>
                      <a:pt x="72" y="62"/>
                      <a:pt x="75" y="59"/>
                    </a:cubicBezTo>
                    <a:cubicBezTo>
                      <a:pt x="76" y="58"/>
                      <a:pt x="75" y="56"/>
                      <a:pt x="75" y="55"/>
                    </a:cubicBezTo>
                    <a:cubicBezTo>
                      <a:pt x="74" y="53"/>
                      <a:pt x="71" y="51"/>
                      <a:pt x="71" y="50"/>
                    </a:cubicBezTo>
                    <a:cubicBezTo>
                      <a:pt x="72" y="47"/>
                      <a:pt x="75" y="46"/>
                      <a:pt x="78" y="47"/>
                    </a:cubicBezTo>
                    <a:cubicBezTo>
                      <a:pt x="79" y="47"/>
                      <a:pt x="80" y="47"/>
                      <a:pt x="81" y="47"/>
                    </a:cubicBezTo>
                    <a:cubicBezTo>
                      <a:pt x="81" y="44"/>
                      <a:pt x="82" y="40"/>
                      <a:pt x="83" y="35"/>
                    </a:cubicBezTo>
                    <a:cubicBezTo>
                      <a:pt x="76" y="38"/>
                      <a:pt x="71" y="40"/>
                      <a:pt x="65" y="42"/>
                    </a:cubicBezTo>
                    <a:cubicBezTo>
                      <a:pt x="61" y="44"/>
                      <a:pt x="60" y="44"/>
                      <a:pt x="57" y="40"/>
                    </a:cubicBezTo>
                    <a:cubicBezTo>
                      <a:pt x="59" y="39"/>
                      <a:pt x="61" y="38"/>
                      <a:pt x="63" y="37"/>
                    </a:cubicBezTo>
                    <a:cubicBezTo>
                      <a:pt x="69" y="35"/>
                      <a:pt x="75" y="33"/>
                      <a:pt x="81" y="30"/>
                    </a:cubicBezTo>
                    <a:cubicBezTo>
                      <a:pt x="83" y="30"/>
                      <a:pt x="84" y="28"/>
                      <a:pt x="85" y="27"/>
                    </a:cubicBezTo>
                    <a:cubicBezTo>
                      <a:pt x="87" y="21"/>
                      <a:pt x="88" y="14"/>
                      <a:pt x="90" y="8"/>
                    </a:cubicBezTo>
                    <a:cubicBezTo>
                      <a:pt x="90" y="6"/>
                      <a:pt x="92" y="3"/>
                      <a:pt x="93" y="2"/>
                    </a:cubicBezTo>
                    <a:cubicBezTo>
                      <a:pt x="94" y="0"/>
                      <a:pt x="96" y="0"/>
                      <a:pt x="98" y="0"/>
                    </a:cubicBezTo>
                    <a:cubicBezTo>
                      <a:pt x="98" y="1"/>
                      <a:pt x="99" y="4"/>
                      <a:pt x="99" y="5"/>
                    </a:cubicBezTo>
                    <a:cubicBezTo>
                      <a:pt x="93" y="12"/>
                      <a:pt x="94" y="20"/>
                      <a:pt x="92" y="28"/>
                    </a:cubicBezTo>
                    <a:cubicBezTo>
                      <a:pt x="98" y="31"/>
                      <a:pt x="105" y="25"/>
                      <a:pt x="111" y="30"/>
                    </a:cubicBezTo>
                    <a:cubicBezTo>
                      <a:pt x="109" y="33"/>
                      <a:pt x="107" y="36"/>
                      <a:pt x="103" y="35"/>
                    </a:cubicBezTo>
                    <a:cubicBezTo>
                      <a:pt x="103" y="34"/>
                      <a:pt x="102" y="34"/>
                      <a:pt x="102" y="34"/>
                    </a:cubicBezTo>
                    <a:cubicBezTo>
                      <a:pt x="92" y="34"/>
                      <a:pt x="88" y="39"/>
                      <a:pt x="90" y="49"/>
                    </a:cubicBezTo>
                    <a:cubicBezTo>
                      <a:pt x="91" y="52"/>
                      <a:pt x="93" y="55"/>
                      <a:pt x="95" y="59"/>
                    </a:cubicBezTo>
                    <a:cubicBezTo>
                      <a:pt x="99" y="59"/>
                      <a:pt x="104" y="58"/>
                      <a:pt x="109" y="57"/>
                    </a:cubicBezTo>
                    <a:cubicBezTo>
                      <a:pt x="114" y="56"/>
                      <a:pt x="119" y="58"/>
                      <a:pt x="123" y="61"/>
                    </a:cubicBezTo>
                    <a:cubicBezTo>
                      <a:pt x="125" y="63"/>
                      <a:pt x="125" y="66"/>
                      <a:pt x="122" y="67"/>
                    </a:cubicBezTo>
                    <a:cubicBezTo>
                      <a:pt x="118" y="69"/>
                      <a:pt x="114" y="71"/>
                      <a:pt x="110" y="71"/>
                    </a:cubicBezTo>
                    <a:cubicBezTo>
                      <a:pt x="103" y="70"/>
                      <a:pt x="99" y="75"/>
                      <a:pt x="95" y="79"/>
                    </a:cubicBezTo>
                    <a:cubicBezTo>
                      <a:pt x="98" y="80"/>
                      <a:pt x="102" y="80"/>
                      <a:pt x="104" y="82"/>
                    </a:cubicBezTo>
                    <a:cubicBezTo>
                      <a:pt x="106" y="83"/>
                      <a:pt x="108" y="86"/>
                      <a:pt x="109" y="88"/>
                    </a:cubicBezTo>
                    <a:cubicBezTo>
                      <a:pt x="110" y="104"/>
                      <a:pt x="111" y="119"/>
                      <a:pt x="112" y="134"/>
                    </a:cubicBezTo>
                    <a:cubicBezTo>
                      <a:pt x="112" y="137"/>
                      <a:pt x="110" y="140"/>
                      <a:pt x="110" y="142"/>
                    </a:cubicBezTo>
                    <a:cubicBezTo>
                      <a:pt x="107" y="141"/>
                      <a:pt x="104" y="141"/>
                      <a:pt x="102" y="140"/>
                    </a:cubicBezTo>
                    <a:cubicBezTo>
                      <a:pt x="97" y="136"/>
                      <a:pt x="93" y="131"/>
                      <a:pt x="90" y="127"/>
                    </a:cubicBezTo>
                    <a:cubicBezTo>
                      <a:pt x="89" y="126"/>
                      <a:pt x="89" y="124"/>
                      <a:pt x="89" y="123"/>
                    </a:cubicBezTo>
                    <a:cubicBezTo>
                      <a:pt x="92" y="125"/>
                      <a:pt x="96" y="127"/>
                      <a:pt x="100" y="130"/>
                    </a:cubicBezTo>
                    <a:cubicBezTo>
                      <a:pt x="100" y="129"/>
                      <a:pt x="101" y="129"/>
                      <a:pt x="101" y="128"/>
                    </a:cubicBezTo>
                    <a:cubicBezTo>
                      <a:pt x="101" y="121"/>
                      <a:pt x="101" y="113"/>
                      <a:pt x="101" y="105"/>
                    </a:cubicBezTo>
                    <a:cubicBezTo>
                      <a:pt x="101" y="101"/>
                      <a:pt x="101" y="96"/>
                      <a:pt x="101" y="92"/>
                    </a:cubicBezTo>
                    <a:cubicBezTo>
                      <a:pt x="99" y="85"/>
                      <a:pt x="96" y="84"/>
                      <a:pt x="90" y="90"/>
                    </a:cubicBezTo>
                    <a:cubicBezTo>
                      <a:pt x="92" y="93"/>
                      <a:pt x="97" y="93"/>
                      <a:pt x="97" y="99"/>
                    </a:cubicBezTo>
                    <a:cubicBezTo>
                      <a:pt x="94" y="98"/>
                      <a:pt x="91" y="97"/>
                      <a:pt x="88" y="96"/>
                    </a:cubicBezTo>
                    <a:cubicBezTo>
                      <a:pt x="84" y="100"/>
                      <a:pt x="84" y="101"/>
                      <a:pt x="90" y="103"/>
                    </a:cubicBezTo>
                    <a:cubicBezTo>
                      <a:pt x="95" y="106"/>
                      <a:pt x="98" y="111"/>
                      <a:pt x="96" y="112"/>
                    </a:cubicBezTo>
                    <a:cubicBezTo>
                      <a:pt x="92" y="115"/>
                      <a:pt x="89" y="112"/>
                      <a:pt x="86" y="110"/>
                    </a:cubicBezTo>
                    <a:cubicBezTo>
                      <a:pt x="85" y="110"/>
                      <a:pt x="84" y="109"/>
                      <a:pt x="83" y="108"/>
                    </a:cubicBezTo>
                    <a:cubicBezTo>
                      <a:pt x="82" y="112"/>
                      <a:pt x="82" y="116"/>
                      <a:pt x="81" y="120"/>
                    </a:cubicBezTo>
                    <a:cubicBezTo>
                      <a:pt x="74" y="118"/>
                      <a:pt x="72" y="114"/>
                      <a:pt x="73" y="108"/>
                    </a:cubicBezTo>
                    <a:cubicBezTo>
                      <a:pt x="76" y="95"/>
                      <a:pt x="81" y="83"/>
                      <a:pt x="88" y="71"/>
                    </a:cubicBezTo>
                    <a:cubicBezTo>
                      <a:pt x="84" y="74"/>
                      <a:pt x="80" y="76"/>
                      <a:pt x="76" y="78"/>
                    </a:cubicBezTo>
                    <a:cubicBezTo>
                      <a:pt x="71" y="81"/>
                      <a:pt x="65" y="84"/>
                      <a:pt x="60" y="87"/>
                    </a:cubicBezTo>
                    <a:cubicBezTo>
                      <a:pt x="60" y="87"/>
                      <a:pt x="60" y="87"/>
                      <a:pt x="59" y="87"/>
                    </a:cubicBezTo>
                    <a:cubicBezTo>
                      <a:pt x="57" y="88"/>
                      <a:pt x="54" y="88"/>
                      <a:pt x="53" y="89"/>
                    </a:cubicBezTo>
                    <a:cubicBezTo>
                      <a:pt x="51" y="93"/>
                      <a:pt x="49" y="97"/>
                      <a:pt x="49" y="101"/>
                    </a:cubicBezTo>
                    <a:cubicBezTo>
                      <a:pt x="49" y="110"/>
                      <a:pt x="50" y="119"/>
                      <a:pt x="51" y="128"/>
                    </a:cubicBezTo>
                    <a:cubicBezTo>
                      <a:pt x="51" y="131"/>
                      <a:pt x="51" y="134"/>
                      <a:pt x="51" y="137"/>
                    </a:cubicBezTo>
                    <a:cubicBezTo>
                      <a:pt x="48" y="136"/>
                      <a:pt x="45" y="136"/>
                      <a:pt x="43" y="134"/>
                    </a:cubicBezTo>
                    <a:cubicBezTo>
                      <a:pt x="40" y="132"/>
                      <a:pt x="37" y="130"/>
                      <a:pt x="38" y="125"/>
                    </a:cubicBezTo>
                    <a:cubicBezTo>
                      <a:pt x="40" y="119"/>
                      <a:pt x="39" y="113"/>
                      <a:pt x="39" y="107"/>
                    </a:cubicBezTo>
                    <a:cubicBezTo>
                      <a:pt x="38" y="107"/>
                      <a:pt x="38" y="107"/>
                      <a:pt x="37" y="106"/>
                    </a:cubicBezTo>
                    <a:cubicBezTo>
                      <a:pt x="36" y="109"/>
                      <a:pt x="34" y="111"/>
                      <a:pt x="33" y="114"/>
                    </a:cubicBezTo>
                    <a:cubicBezTo>
                      <a:pt x="30" y="120"/>
                      <a:pt x="25" y="122"/>
                      <a:pt x="21" y="120"/>
                    </a:cubicBezTo>
                    <a:cubicBezTo>
                      <a:pt x="16" y="118"/>
                      <a:pt x="15" y="113"/>
                      <a:pt x="17" y="108"/>
                    </a:cubicBezTo>
                    <a:cubicBezTo>
                      <a:pt x="20" y="99"/>
                      <a:pt x="23" y="91"/>
                      <a:pt x="26" y="81"/>
                    </a:cubicBezTo>
                    <a:cubicBezTo>
                      <a:pt x="19" y="90"/>
                      <a:pt x="12" y="85"/>
                      <a:pt x="5" y="81"/>
                    </a:cubicBezTo>
                    <a:cubicBezTo>
                      <a:pt x="0" y="79"/>
                      <a:pt x="0" y="76"/>
                      <a:pt x="5" y="73"/>
                    </a:cubicBezTo>
                    <a:cubicBezTo>
                      <a:pt x="15" y="68"/>
                      <a:pt x="25" y="62"/>
                      <a:pt x="34" y="56"/>
                    </a:cubicBezTo>
                    <a:cubicBezTo>
                      <a:pt x="35" y="55"/>
                      <a:pt x="37" y="54"/>
                      <a:pt x="37" y="52"/>
                    </a:cubicBezTo>
                    <a:cubicBezTo>
                      <a:pt x="38" y="46"/>
                      <a:pt x="38" y="39"/>
                      <a:pt x="38" y="33"/>
                    </a:cubicBezTo>
                    <a:cubicBezTo>
                      <a:pt x="38" y="32"/>
                      <a:pt x="38" y="32"/>
                      <a:pt x="37" y="32"/>
                    </a:cubicBezTo>
                    <a:cubicBezTo>
                      <a:pt x="32" y="40"/>
                      <a:pt x="27" y="48"/>
                      <a:pt x="22" y="55"/>
                    </a:cubicBezTo>
                    <a:cubicBezTo>
                      <a:pt x="22" y="56"/>
                      <a:pt x="22" y="56"/>
                      <a:pt x="23" y="57"/>
                    </a:cubicBezTo>
                    <a:cubicBezTo>
                      <a:pt x="20" y="56"/>
                      <a:pt x="17" y="56"/>
                      <a:pt x="14" y="55"/>
                    </a:cubicBezTo>
                    <a:cubicBezTo>
                      <a:pt x="9" y="53"/>
                      <a:pt x="7" y="49"/>
                      <a:pt x="9" y="44"/>
                    </a:cubicBezTo>
                    <a:cubicBezTo>
                      <a:pt x="10" y="42"/>
                      <a:pt x="10" y="39"/>
                      <a:pt x="11" y="36"/>
                    </a:cubicBezTo>
                    <a:cubicBezTo>
                      <a:pt x="13" y="28"/>
                      <a:pt x="18" y="23"/>
                      <a:pt x="26" y="20"/>
                    </a:cubicBezTo>
                    <a:cubicBezTo>
                      <a:pt x="27" y="19"/>
                      <a:pt x="30" y="20"/>
                      <a:pt x="32" y="22"/>
                    </a:cubicBezTo>
                    <a:cubicBezTo>
                      <a:pt x="34" y="23"/>
                      <a:pt x="32" y="25"/>
                      <a:pt x="31" y="27"/>
                    </a:cubicBezTo>
                    <a:cubicBezTo>
                      <a:pt x="29" y="28"/>
                      <a:pt x="29" y="31"/>
                      <a:pt x="28" y="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6"/>
              <p:cNvSpPr/>
              <p:nvPr/>
            </p:nvSpPr>
            <p:spPr bwMode="auto">
              <a:xfrm>
                <a:off x="4620305" y="1241947"/>
                <a:ext cx="331666" cy="499206"/>
              </a:xfrm>
              <a:custGeom>
                <a:avLst/>
                <a:gdLst>
                  <a:gd name="T0" fmla="*/ 33 w 72"/>
                  <a:gd name="T1" fmla="*/ 76 h 109"/>
                  <a:gd name="T2" fmla="*/ 44 w 72"/>
                  <a:gd name="T3" fmla="*/ 73 h 109"/>
                  <a:gd name="T4" fmla="*/ 59 w 72"/>
                  <a:gd name="T5" fmla="*/ 71 h 109"/>
                  <a:gd name="T6" fmla="*/ 69 w 72"/>
                  <a:gd name="T7" fmla="*/ 92 h 109"/>
                  <a:gd name="T8" fmla="*/ 66 w 72"/>
                  <a:gd name="T9" fmla="*/ 94 h 109"/>
                  <a:gd name="T10" fmla="*/ 49 w 72"/>
                  <a:gd name="T11" fmla="*/ 96 h 109"/>
                  <a:gd name="T12" fmla="*/ 28 w 72"/>
                  <a:gd name="T13" fmla="*/ 106 h 109"/>
                  <a:gd name="T14" fmla="*/ 16 w 72"/>
                  <a:gd name="T15" fmla="*/ 106 h 109"/>
                  <a:gd name="T16" fmla="*/ 1 w 72"/>
                  <a:gd name="T17" fmla="*/ 80 h 109"/>
                  <a:gd name="T18" fmla="*/ 2 w 72"/>
                  <a:gd name="T19" fmla="*/ 74 h 109"/>
                  <a:gd name="T20" fmla="*/ 23 w 72"/>
                  <a:gd name="T21" fmla="*/ 31 h 109"/>
                  <a:gd name="T22" fmla="*/ 22 w 72"/>
                  <a:gd name="T23" fmla="*/ 26 h 109"/>
                  <a:gd name="T24" fmla="*/ 12 w 72"/>
                  <a:gd name="T25" fmla="*/ 16 h 109"/>
                  <a:gd name="T26" fmla="*/ 15 w 72"/>
                  <a:gd name="T27" fmla="*/ 10 h 109"/>
                  <a:gd name="T28" fmla="*/ 32 w 72"/>
                  <a:gd name="T29" fmla="*/ 5 h 109"/>
                  <a:gd name="T30" fmla="*/ 60 w 72"/>
                  <a:gd name="T31" fmla="*/ 18 h 109"/>
                  <a:gd name="T32" fmla="*/ 59 w 72"/>
                  <a:gd name="T33" fmla="*/ 26 h 109"/>
                  <a:gd name="T34" fmla="*/ 52 w 72"/>
                  <a:gd name="T35" fmla="*/ 36 h 109"/>
                  <a:gd name="T36" fmla="*/ 34 w 72"/>
                  <a:gd name="T37" fmla="*/ 72 h 109"/>
                  <a:gd name="T38" fmla="*/ 33 w 72"/>
                  <a:gd name="T39" fmla="*/ 76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2" h="109">
                    <a:moveTo>
                      <a:pt x="33" y="76"/>
                    </a:moveTo>
                    <a:cubicBezTo>
                      <a:pt x="37" y="74"/>
                      <a:pt x="40" y="73"/>
                      <a:pt x="44" y="73"/>
                    </a:cubicBezTo>
                    <a:cubicBezTo>
                      <a:pt x="49" y="72"/>
                      <a:pt x="54" y="71"/>
                      <a:pt x="59" y="71"/>
                    </a:cubicBezTo>
                    <a:cubicBezTo>
                      <a:pt x="66" y="72"/>
                      <a:pt x="72" y="85"/>
                      <a:pt x="69" y="92"/>
                    </a:cubicBezTo>
                    <a:cubicBezTo>
                      <a:pt x="68" y="93"/>
                      <a:pt x="67" y="94"/>
                      <a:pt x="66" y="94"/>
                    </a:cubicBezTo>
                    <a:cubicBezTo>
                      <a:pt x="60" y="95"/>
                      <a:pt x="54" y="94"/>
                      <a:pt x="49" y="96"/>
                    </a:cubicBezTo>
                    <a:cubicBezTo>
                      <a:pt x="42" y="99"/>
                      <a:pt x="35" y="102"/>
                      <a:pt x="28" y="106"/>
                    </a:cubicBezTo>
                    <a:cubicBezTo>
                      <a:pt x="24" y="108"/>
                      <a:pt x="21" y="109"/>
                      <a:pt x="16" y="106"/>
                    </a:cubicBezTo>
                    <a:cubicBezTo>
                      <a:pt x="7" y="100"/>
                      <a:pt x="3" y="90"/>
                      <a:pt x="1" y="80"/>
                    </a:cubicBezTo>
                    <a:cubicBezTo>
                      <a:pt x="0" y="78"/>
                      <a:pt x="1" y="76"/>
                      <a:pt x="2" y="74"/>
                    </a:cubicBezTo>
                    <a:cubicBezTo>
                      <a:pt x="9" y="60"/>
                      <a:pt x="16" y="45"/>
                      <a:pt x="23" y="31"/>
                    </a:cubicBezTo>
                    <a:cubicBezTo>
                      <a:pt x="23" y="30"/>
                      <a:pt x="23" y="28"/>
                      <a:pt x="22" y="26"/>
                    </a:cubicBezTo>
                    <a:cubicBezTo>
                      <a:pt x="19" y="23"/>
                      <a:pt x="15" y="20"/>
                      <a:pt x="12" y="16"/>
                    </a:cubicBezTo>
                    <a:cubicBezTo>
                      <a:pt x="10" y="13"/>
                      <a:pt x="11" y="11"/>
                      <a:pt x="15" y="10"/>
                    </a:cubicBezTo>
                    <a:cubicBezTo>
                      <a:pt x="21" y="9"/>
                      <a:pt x="26" y="7"/>
                      <a:pt x="32" y="5"/>
                    </a:cubicBezTo>
                    <a:cubicBezTo>
                      <a:pt x="44" y="0"/>
                      <a:pt x="57" y="6"/>
                      <a:pt x="60" y="18"/>
                    </a:cubicBezTo>
                    <a:cubicBezTo>
                      <a:pt x="61" y="21"/>
                      <a:pt x="60" y="24"/>
                      <a:pt x="59" y="26"/>
                    </a:cubicBezTo>
                    <a:cubicBezTo>
                      <a:pt x="57" y="29"/>
                      <a:pt x="54" y="33"/>
                      <a:pt x="52" y="36"/>
                    </a:cubicBezTo>
                    <a:cubicBezTo>
                      <a:pt x="46" y="48"/>
                      <a:pt x="40" y="60"/>
                      <a:pt x="34" y="72"/>
                    </a:cubicBezTo>
                    <a:cubicBezTo>
                      <a:pt x="34" y="72"/>
                      <a:pt x="34" y="74"/>
                      <a:pt x="33" y="7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106" name="组合 105"/>
              <p:cNvGrpSpPr/>
              <p:nvPr/>
            </p:nvGrpSpPr>
            <p:grpSpPr>
              <a:xfrm>
                <a:off x="2373567" y="1096524"/>
                <a:ext cx="589817" cy="731714"/>
                <a:chOff x="5548313" y="2084388"/>
                <a:chExt cx="547688" cy="679451"/>
              </a:xfrm>
              <a:grpFill/>
            </p:grpSpPr>
            <p:sp>
              <p:nvSpPr>
                <p:cNvPr id="111" name="Freeform 7"/>
                <p:cNvSpPr/>
                <p:nvPr/>
              </p:nvSpPr>
              <p:spPr bwMode="auto">
                <a:xfrm>
                  <a:off x="5548313" y="2084388"/>
                  <a:ext cx="547688" cy="446088"/>
                </a:xfrm>
                <a:custGeom>
                  <a:avLst/>
                  <a:gdLst>
                    <a:gd name="T0" fmla="*/ 101 w 128"/>
                    <a:gd name="T1" fmla="*/ 58 h 105"/>
                    <a:gd name="T2" fmla="*/ 74 w 128"/>
                    <a:gd name="T3" fmla="*/ 56 h 105"/>
                    <a:gd name="T4" fmla="*/ 68 w 128"/>
                    <a:gd name="T5" fmla="*/ 57 h 105"/>
                    <a:gd name="T6" fmla="*/ 51 w 128"/>
                    <a:gd name="T7" fmla="*/ 59 h 105"/>
                    <a:gd name="T8" fmla="*/ 36 w 128"/>
                    <a:gd name="T9" fmla="*/ 65 h 105"/>
                    <a:gd name="T10" fmla="*/ 28 w 128"/>
                    <a:gd name="T11" fmla="*/ 73 h 105"/>
                    <a:gd name="T12" fmla="*/ 16 w 128"/>
                    <a:gd name="T13" fmla="*/ 102 h 105"/>
                    <a:gd name="T14" fmla="*/ 13 w 128"/>
                    <a:gd name="T15" fmla="*/ 104 h 105"/>
                    <a:gd name="T16" fmla="*/ 1 w 128"/>
                    <a:gd name="T17" fmla="*/ 98 h 105"/>
                    <a:gd name="T18" fmla="*/ 0 w 128"/>
                    <a:gd name="T19" fmla="*/ 93 h 105"/>
                    <a:gd name="T20" fmla="*/ 15 w 128"/>
                    <a:gd name="T21" fmla="*/ 60 h 105"/>
                    <a:gd name="T22" fmla="*/ 16 w 128"/>
                    <a:gd name="T23" fmla="*/ 58 h 105"/>
                    <a:gd name="T24" fmla="*/ 20 w 128"/>
                    <a:gd name="T25" fmla="*/ 52 h 105"/>
                    <a:gd name="T26" fmla="*/ 32 w 128"/>
                    <a:gd name="T27" fmla="*/ 54 h 105"/>
                    <a:gd name="T28" fmla="*/ 39 w 128"/>
                    <a:gd name="T29" fmla="*/ 55 h 105"/>
                    <a:gd name="T30" fmla="*/ 72 w 128"/>
                    <a:gd name="T31" fmla="*/ 21 h 105"/>
                    <a:gd name="T32" fmla="*/ 74 w 128"/>
                    <a:gd name="T33" fmla="*/ 16 h 105"/>
                    <a:gd name="T34" fmla="*/ 74 w 128"/>
                    <a:gd name="T35" fmla="*/ 11 h 105"/>
                    <a:gd name="T36" fmla="*/ 71 w 128"/>
                    <a:gd name="T37" fmla="*/ 11 h 105"/>
                    <a:gd name="T38" fmla="*/ 68 w 128"/>
                    <a:gd name="T39" fmla="*/ 15 h 105"/>
                    <a:gd name="T40" fmla="*/ 68 w 128"/>
                    <a:gd name="T41" fmla="*/ 21 h 105"/>
                    <a:gd name="T42" fmla="*/ 59 w 128"/>
                    <a:gd name="T43" fmla="*/ 29 h 105"/>
                    <a:gd name="T44" fmla="*/ 53 w 128"/>
                    <a:gd name="T45" fmla="*/ 27 h 105"/>
                    <a:gd name="T46" fmla="*/ 47 w 128"/>
                    <a:gd name="T47" fmla="*/ 24 h 105"/>
                    <a:gd name="T48" fmla="*/ 47 w 128"/>
                    <a:gd name="T49" fmla="*/ 32 h 105"/>
                    <a:gd name="T50" fmla="*/ 47 w 128"/>
                    <a:gd name="T51" fmla="*/ 34 h 105"/>
                    <a:gd name="T52" fmla="*/ 43 w 128"/>
                    <a:gd name="T53" fmla="*/ 45 h 105"/>
                    <a:gd name="T54" fmla="*/ 31 w 128"/>
                    <a:gd name="T55" fmla="*/ 39 h 105"/>
                    <a:gd name="T56" fmla="*/ 29 w 128"/>
                    <a:gd name="T57" fmla="*/ 23 h 105"/>
                    <a:gd name="T58" fmla="*/ 33 w 128"/>
                    <a:gd name="T59" fmla="*/ 14 h 105"/>
                    <a:gd name="T60" fmla="*/ 36 w 128"/>
                    <a:gd name="T61" fmla="*/ 9 h 105"/>
                    <a:gd name="T62" fmla="*/ 42 w 128"/>
                    <a:gd name="T63" fmla="*/ 13 h 105"/>
                    <a:gd name="T64" fmla="*/ 44 w 128"/>
                    <a:gd name="T65" fmla="*/ 16 h 105"/>
                    <a:gd name="T66" fmla="*/ 57 w 128"/>
                    <a:gd name="T67" fmla="*/ 14 h 105"/>
                    <a:gd name="T68" fmla="*/ 62 w 128"/>
                    <a:gd name="T69" fmla="*/ 11 h 105"/>
                    <a:gd name="T70" fmla="*/ 84 w 128"/>
                    <a:gd name="T71" fmla="*/ 0 h 105"/>
                    <a:gd name="T72" fmla="*/ 96 w 128"/>
                    <a:gd name="T73" fmla="*/ 7 h 105"/>
                    <a:gd name="T74" fmla="*/ 96 w 128"/>
                    <a:gd name="T75" fmla="*/ 20 h 105"/>
                    <a:gd name="T76" fmla="*/ 83 w 128"/>
                    <a:gd name="T77" fmla="*/ 43 h 105"/>
                    <a:gd name="T78" fmla="*/ 94 w 128"/>
                    <a:gd name="T79" fmla="*/ 44 h 105"/>
                    <a:gd name="T80" fmla="*/ 122 w 128"/>
                    <a:gd name="T81" fmla="*/ 59 h 105"/>
                    <a:gd name="T82" fmla="*/ 120 w 128"/>
                    <a:gd name="T83" fmla="*/ 73 h 105"/>
                    <a:gd name="T84" fmla="*/ 98 w 128"/>
                    <a:gd name="T85" fmla="*/ 73 h 105"/>
                    <a:gd name="T86" fmla="*/ 97 w 128"/>
                    <a:gd name="T87" fmla="*/ 66 h 105"/>
                    <a:gd name="T88" fmla="*/ 101 w 128"/>
                    <a:gd name="T89" fmla="*/ 58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8" h="105">
                      <a:moveTo>
                        <a:pt x="101" y="58"/>
                      </a:moveTo>
                      <a:cubicBezTo>
                        <a:pt x="94" y="52"/>
                        <a:pt x="81" y="52"/>
                        <a:pt x="74" y="56"/>
                      </a:cubicBezTo>
                      <a:cubicBezTo>
                        <a:pt x="73" y="57"/>
                        <a:pt x="70" y="58"/>
                        <a:pt x="68" y="57"/>
                      </a:cubicBezTo>
                      <a:cubicBezTo>
                        <a:pt x="62" y="56"/>
                        <a:pt x="57" y="57"/>
                        <a:pt x="51" y="59"/>
                      </a:cubicBezTo>
                      <a:cubicBezTo>
                        <a:pt x="46" y="61"/>
                        <a:pt x="41" y="63"/>
                        <a:pt x="36" y="65"/>
                      </a:cubicBezTo>
                      <a:cubicBezTo>
                        <a:pt x="32" y="67"/>
                        <a:pt x="29" y="69"/>
                        <a:pt x="28" y="73"/>
                      </a:cubicBezTo>
                      <a:cubicBezTo>
                        <a:pt x="24" y="82"/>
                        <a:pt x="20" y="92"/>
                        <a:pt x="16" y="102"/>
                      </a:cubicBezTo>
                      <a:cubicBezTo>
                        <a:pt x="16" y="103"/>
                        <a:pt x="14" y="105"/>
                        <a:pt x="13" y="104"/>
                      </a:cubicBezTo>
                      <a:cubicBezTo>
                        <a:pt x="9" y="103"/>
                        <a:pt x="5" y="100"/>
                        <a:pt x="1" y="98"/>
                      </a:cubicBezTo>
                      <a:cubicBezTo>
                        <a:pt x="0" y="97"/>
                        <a:pt x="0" y="95"/>
                        <a:pt x="0" y="93"/>
                      </a:cubicBezTo>
                      <a:cubicBezTo>
                        <a:pt x="5" y="82"/>
                        <a:pt x="10" y="71"/>
                        <a:pt x="15" y="60"/>
                      </a:cubicBezTo>
                      <a:cubicBezTo>
                        <a:pt x="15" y="59"/>
                        <a:pt x="16" y="59"/>
                        <a:pt x="16" y="58"/>
                      </a:cubicBezTo>
                      <a:cubicBezTo>
                        <a:pt x="18" y="56"/>
                        <a:pt x="19" y="52"/>
                        <a:pt x="20" y="52"/>
                      </a:cubicBezTo>
                      <a:cubicBezTo>
                        <a:pt x="24" y="52"/>
                        <a:pt x="29" y="52"/>
                        <a:pt x="32" y="54"/>
                      </a:cubicBezTo>
                      <a:cubicBezTo>
                        <a:pt x="35" y="55"/>
                        <a:pt x="36" y="56"/>
                        <a:pt x="39" y="55"/>
                      </a:cubicBezTo>
                      <a:cubicBezTo>
                        <a:pt x="57" y="50"/>
                        <a:pt x="66" y="37"/>
                        <a:pt x="72" y="21"/>
                      </a:cubicBezTo>
                      <a:cubicBezTo>
                        <a:pt x="72" y="20"/>
                        <a:pt x="73" y="18"/>
                        <a:pt x="74" y="16"/>
                      </a:cubicBezTo>
                      <a:cubicBezTo>
                        <a:pt x="74" y="14"/>
                        <a:pt x="74" y="13"/>
                        <a:pt x="74" y="11"/>
                      </a:cubicBezTo>
                      <a:cubicBezTo>
                        <a:pt x="74" y="11"/>
                        <a:pt x="72" y="10"/>
                        <a:pt x="71" y="11"/>
                      </a:cubicBezTo>
                      <a:cubicBezTo>
                        <a:pt x="70" y="12"/>
                        <a:pt x="68" y="13"/>
                        <a:pt x="68" y="15"/>
                      </a:cubicBezTo>
                      <a:cubicBezTo>
                        <a:pt x="67" y="17"/>
                        <a:pt x="68" y="19"/>
                        <a:pt x="68" y="21"/>
                      </a:cubicBezTo>
                      <a:cubicBezTo>
                        <a:pt x="69" y="28"/>
                        <a:pt x="68" y="30"/>
                        <a:pt x="59" y="29"/>
                      </a:cubicBezTo>
                      <a:cubicBezTo>
                        <a:pt x="57" y="29"/>
                        <a:pt x="55" y="28"/>
                        <a:pt x="53" y="27"/>
                      </a:cubicBezTo>
                      <a:cubicBezTo>
                        <a:pt x="51" y="26"/>
                        <a:pt x="49" y="25"/>
                        <a:pt x="47" y="24"/>
                      </a:cubicBezTo>
                      <a:cubicBezTo>
                        <a:pt x="47" y="27"/>
                        <a:pt x="47" y="29"/>
                        <a:pt x="47" y="32"/>
                      </a:cubicBezTo>
                      <a:cubicBezTo>
                        <a:pt x="47" y="33"/>
                        <a:pt x="47" y="33"/>
                        <a:pt x="47" y="34"/>
                      </a:cubicBezTo>
                      <a:cubicBezTo>
                        <a:pt x="47" y="38"/>
                        <a:pt x="48" y="43"/>
                        <a:pt x="43" y="45"/>
                      </a:cubicBezTo>
                      <a:cubicBezTo>
                        <a:pt x="39" y="46"/>
                        <a:pt x="34" y="44"/>
                        <a:pt x="31" y="39"/>
                      </a:cubicBezTo>
                      <a:cubicBezTo>
                        <a:pt x="28" y="34"/>
                        <a:pt x="25" y="29"/>
                        <a:pt x="29" y="23"/>
                      </a:cubicBezTo>
                      <a:cubicBezTo>
                        <a:pt x="31" y="20"/>
                        <a:pt x="31" y="17"/>
                        <a:pt x="33" y="14"/>
                      </a:cubicBezTo>
                      <a:cubicBezTo>
                        <a:pt x="34" y="12"/>
                        <a:pt x="35" y="9"/>
                        <a:pt x="36" y="9"/>
                      </a:cubicBezTo>
                      <a:cubicBezTo>
                        <a:pt x="38" y="10"/>
                        <a:pt x="40" y="11"/>
                        <a:pt x="42" y="13"/>
                      </a:cubicBezTo>
                      <a:cubicBezTo>
                        <a:pt x="42" y="13"/>
                        <a:pt x="43" y="15"/>
                        <a:pt x="44" y="16"/>
                      </a:cubicBezTo>
                      <a:cubicBezTo>
                        <a:pt x="48" y="13"/>
                        <a:pt x="52" y="11"/>
                        <a:pt x="57" y="14"/>
                      </a:cubicBezTo>
                      <a:cubicBezTo>
                        <a:pt x="58" y="15"/>
                        <a:pt x="61" y="13"/>
                        <a:pt x="62" y="11"/>
                      </a:cubicBezTo>
                      <a:cubicBezTo>
                        <a:pt x="69" y="5"/>
                        <a:pt x="75" y="0"/>
                        <a:pt x="84" y="0"/>
                      </a:cubicBezTo>
                      <a:cubicBezTo>
                        <a:pt x="89" y="0"/>
                        <a:pt x="93" y="2"/>
                        <a:pt x="96" y="7"/>
                      </a:cubicBezTo>
                      <a:cubicBezTo>
                        <a:pt x="99" y="11"/>
                        <a:pt x="98" y="15"/>
                        <a:pt x="96" y="20"/>
                      </a:cubicBezTo>
                      <a:cubicBezTo>
                        <a:pt x="91" y="27"/>
                        <a:pt x="87" y="35"/>
                        <a:pt x="83" y="43"/>
                      </a:cubicBezTo>
                      <a:cubicBezTo>
                        <a:pt x="88" y="43"/>
                        <a:pt x="91" y="44"/>
                        <a:pt x="94" y="44"/>
                      </a:cubicBezTo>
                      <a:cubicBezTo>
                        <a:pt x="105" y="46"/>
                        <a:pt x="115" y="50"/>
                        <a:pt x="122" y="59"/>
                      </a:cubicBezTo>
                      <a:cubicBezTo>
                        <a:pt x="128" y="65"/>
                        <a:pt x="127" y="68"/>
                        <a:pt x="120" y="73"/>
                      </a:cubicBezTo>
                      <a:cubicBezTo>
                        <a:pt x="113" y="77"/>
                        <a:pt x="105" y="77"/>
                        <a:pt x="98" y="73"/>
                      </a:cubicBezTo>
                      <a:cubicBezTo>
                        <a:pt x="95" y="71"/>
                        <a:pt x="95" y="69"/>
                        <a:pt x="97" y="66"/>
                      </a:cubicBezTo>
                      <a:cubicBezTo>
                        <a:pt x="98" y="64"/>
                        <a:pt x="100" y="61"/>
                        <a:pt x="101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2" name="Freeform 8"/>
                <p:cNvSpPr/>
                <p:nvPr/>
              </p:nvSpPr>
              <p:spPr bwMode="auto">
                <a:xfrm>
                  <a:off x="5664200" y="2355851"/>
                  <a:ext cx="341313" cy="407988"/>
                </a:xfrm>
                <a:custGeom>
                  <a:avLst/>
                  <a:gdLst>
                    <a:gd name="T0" fmla="*/ 46 w 80"/>
                    <a:gd name="T1" fmla="*/ 29 h 96"/>
                    <a:gd name="T2" fmla="*/ 65 w 80"/>
                    <a:gd name="T3" fmla="*/ 29 h 96"/>
                    <a:gd name="T4" fmla="*/ 79 w 80"/>
                    <a:gd name="T5" fmla="*/ 41 h 96"/>
                    <a:gd name="T6" fmla="*/ 74 w 80"/>
                    <a:gd name="T7" fmla="*/ 43 h 96"/>
                    <a:gd name="T8" fmla="*/ 60 w 80"/>
                    <a:gd name="T9" fmla="*/ 43 h 96"/>
                    <a:gd name="T10" fmla="*/ 52 w 80"/>
                    <a:gd name="T11" fmla="*/ 50 h 96"/>
                    <a:gd name="T12" fmla="*/ 49 w 80"/>
                    <a:gd name="T13" fmla="*/ 87 h 96"/>
                    <a:gd name="T14" fmla="*/ 37 w 80"/>
                    <a:gd name="T15" fmla="*/ 95 h 96"/>
                    <a:gd name="T16" fmla="*/ 21 w 80"/>
                    <a:gd name="T17" fmla="*/ 68 h 96"/>
                    <a:gd name="T18" fmla="*/ 22 w 80"/>
                    <a:gd name="T19" fmla="*/ 62 h 96"/>
                    <a:gd name="T20" fmla="*/ 30 w 80"/>
                    <a:gd name="T21" fmla="*/ 72 h 96"/>
                    <a:gd name="T22" fmla="*/ 40 w 80"/>
                    <a:gd name="T23" fmla="*/ 70 h 96"/>
                    <a:gd name="T24" fmla="*/ 43 w 80"/>
                    <a:gd name="T25" fmla="*/ 46 h 96"/>
                    <a:gd name="T26" fmla="*/ 24 w 80"/>
                    <a:gd name="T27" fmla="*/ 52 h 96"/>
                    <a:gd name="T28" fmla="*/ 19 w 80"/>
                    <a:gd name="T29" fmla="*/ 54 h 96"/>
                    <a:gd name="T30" fmla="*/ 6 w 80"/>
                    <a:gd name="T31" fmla="*/ 54 h 96"/>
                    <a:gd name="T32" fmla="*/ 2 w 80"/>
                    <a:gd name="T33" fmla="*/ 40 h 96"/>
                    <a:gd name="T34" fmla="*/ 6 w 80"/>
                    <a:gd name="T35" fmla="*/ 37 h 96"/>
                    <a:gd name="T36" fmla="*/ 28 w 80"/>
                    <a:gd name="T37" fmla="*/ 33 h 96"/>
                    <a:gd name="T38" fmla="*/ 33 w 80"/>
                    <a:gd name="T39" fmla="*/ 32 h 96"/>
                    <a:gd name="T40" fmla="*/ 36 w 80"/>
                    <a:gd name="T41" fmla="*/ 22 h 96"/>
                    <a:gd name="T42" fmla="*/ 46 w 80"/>
                    <a:gd name="T43" fmla="*/ 12 h 96"/>
                    <a:gd name="T44" fmla="*/ 45 w 80"/>
                    <a:gd name="T45" fmla="*/ 10 h 96"/>
                    <a:gd name="T46" fmla="*/ 26 w 80"/>
                    <a:gd name="T47" fmla="*/ 17 h 96"/>
                    <a:gd name="T48" fmla="*/ 15 w 80"/>
                    <a:gd name="T49" fmla="*/ 24 h 96"/>
                    <a:gd name="T50" fmla="*/ 5 w 80"/>
                    <a:gd name="T51" fmla="*/ 22 h 96"/>
                    <a:gd name="T52" fmla="*/ 1 w 80"/>
                    <a:gd name="T53" fmla="*/ 17 h 96"/>
                    <a:gd name="T54" fmla="*/ 36 w 80"/>
                    <a:gd name="T55" fmla="*/ 2 h 96"/>
                    <a:gd name="T56" fmla="*/ 55 w 80"/>
                    <a:gd name="T57" fmla="*/ 0 h 96"/>
                    <a:gd name="T58" fmla="*/ 61 w 80"/>
                    <a:gd name="T59" fmla="*/ 6 h 96"/>
                    <a:gd name="T60" fmla="*/ 59 w 80"/>
                    <a:gd name="T61" fmla="*/ 13 h 96"/>
                    <a:gd name="T62" fmla="*/ 46 w 80"/>
                    <a:gd name="T63" fmla="*/ 29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80" h="96">
                      <a:moveTo>
                        <a:pt x="46" y="29"/>
                      </a:moveTo>
                      <a:cubicBezTo>
                        <a:pt x="53" y="30"/>
                        <a:pt x="59" y="31"/>
                        <a:pt x="65" y="29"/>
                      </a:cubicBezTo>
                      <a:cubicBezTo>
                        <a:pt x="71" y="27"/>
                        <a:pt x="80" y="34"/>
                        <a:pt x="79" y="41"/>
                      </a:cubicBezTo>
                      <a:cubicBezTo>
                        <a:pt x="79" y="42"/>
                        <a:pt x="76" y="43"/>
                        <a:pt x="74" y="43"/>
                      </a:cubicBezTo>
                      <a:cubicBezTo>
                        <a:pt x="70" y="43"/>
                        <a:pt x="65" y="43"/>
                        <a:pt x="60" y="43"/>
                      </a:cubicBezTo>
                      <a:cubicBezTo>
                        <a:pt x="53" y="42"/>
                        <a:pt x="52" y="44"/>
                        <a:pt x="52" y="50"/>
                      </a:cubicBezTo>
                      <a:cubicBezTo>
                        <a:pt x="51" y="62"/>
                        <a:pt x="51" y="75"/>
                        <a:pt x="49" y="87"/>
                      </a:cubicBezTo>
                      <a:cubicBezTo>
                        <a:pt x="48" y="95"/>
                        <a:pt x="45" y="96"/>
                        <a:pt x="37" y="95"/>
                      </a:cubicBezTo>
                      <a:cubicBezTo>
                        <a:pt x="25" y="92"/>
                        <a:pt x="15" y="82"/>
                        <a:pt x="21" y="68"/>
                      </a:cubicBezTo>
                      <a:cubicBezTo>
                        <a:pt x="21" y="66"/>
                        <a:pt x="21" y="64"/>
                        <a:pt x="22" y="62"/>
                      </a:cubicBezTo>
                      <a:cubicBezTo>
                        <a:pt x="24" y="65"/>
                        <a:pt x="27" y="69"/>
                        <a:pt x="30" y="72"/>
                      </a:cubicBezTo>
                      <a:cubicBezTo>
                        <a:pt x="33" y="76"/>
                        <a:pt x="39" y="75"/>
                        <a:pt x="40" y="70"/>
                      </a:cubicBezTo>
                      <a:cubicBezTo>
                        <a:pt x="41" y="62"/>
                        <a:pt x="42" y="54"/>
                        <a:pt x="43" y="46"/>
                      </a:cubicBezTo>
                      <a:cubicBezTo>
                        <a:pt x="35" y="45"/>
                        <a:pt x="30" y="49"/>
                        <a:pt x="24" y="52"/>
                      </a:cubicBezTo>
                      <a:cubicBezTo>
                        <a:pt x="22" y="52"/>
                        <a:pt x="21" y="54"/>
                        <a:pt x="19" y="54"/>
                      </a:cubicBezTo>
                      <a:cubicBezTo>
                        <a:pt x="14" y="58"/>
                        <a:pt x="11" y="57"/>
                        <a:pt x="6" y="54"/>
                      </a:cubicBezTo>
                      <a:cubicBezTo>
                        <a:pt x="3" y="51"/>
                        <a:pt x="0" y="44"/>
                        <a:pt x="2" y="40"/>
                      </a:cubicBezTo>
                      <a:cubicBezTo>
                        <a:pt x="2" y="39"/>
                        <a:pt x="5" y="37"/>
                        <a:pt x="6" y="37"/>
                      </a:cubicBezTo>
                      <a:cubicBezTo>
                        <a:pt x="14" y="39"/>
                        <a:pt x="20" y="35"/>
                        <a:pt x="28" y="33"/>
                      </a:cubicBezTo>
                      <a:cubicBezTo>
                        <a:pt x="29" y="33"/>
                        <a:pt x="31" y="32"/>
                        <a:pt x="33" y="32"/>
                      </a:cubicBezTo>
                      <a:cubicBezTo>
                        <a:pt x="31" y="27"/>
                        <a:pt x="31" y="24"/>
                        <a:pt x="36" y="22"/>
                      </a:cubicBezTo>
                      <a:cubicBezTo>
                        <a:pt x="39" y="19"/>
                        <a:pt x="42" y="15"/>
                        <a:pt x="46" y="12"/>
                      </a:cubicBezTo>
                      <a:cubicBezTo>
                        <a:pt x="45" y="11"/>
                        <a:pt x="45" y="11"/>
                        <a:pt x="45" y="10"/>
                      </a:cubicBezTo>
                      <a:cubicBezTo>
                        <a:pt x="38" y="13"/>
                        <a:pt x="32" y="15"/>
                        <a:pt x="26" y="17"/>
                      </a:cubicBezTo>
                      <a:cubicBezTo>
                        <a:pt x="22" y="19"/>
                        <a:pt x="18" y="22"/>
                        <a:pt x="15" y="24"/>
                      </a:cubicBezTo>
                      <a:cubicBezTo>
                        <a:pt x="11" y="26"/>
                        <a:pt x="7" y="27"/>
                        <a:pt x="5" y="22"/>
                      </a:cubicBezTo>
                      <a:cubicBezTo>
                        <a:pt x="4" y="20"/>
                        <a:pt x="3" y="19"/>
                        <a:pt x="1" y="17"/>
                      </a:cubicBezTo>
                      <a:cubicBezTo>
                        <a:pt x="13" y="12"/>
                        <a:pt x="25" y="6"/>
                        <a:pt x="36" y="2"/>
                      </a:cubicBezTo>
                      <a:cubicBezTo>
                        <a:pt x="42" y="0"/>
                        <a:pt x="49" y="0"/>
                        <a:pt x="55" y="0"/>
                      </a:cubicBezTo>
                      <a:cubicBezTo>
                        <a:pt x="57" y="0"/>
                        <a:pt x="60" y="4"/>
                        <a:pt x="61" y="6"/>
                      </a:cubicBezTo>
                      <a:cubicBezTo>
                        <a:pt x="62" y="8"/>
                        <a:pt x="61" y="11"/>
                        <a:pt x="59" y="13"/>
                      </a:cubicBezTo>
                      <a:cubicBezTo>
                        <a:pt x="55" y="18"/>
                        <a:pt x="51" y="23"/>
                        <a:pt x="4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07" name="组合 106"/>
              <p:cNvGrpSpPr/>
              <p:nvPr/>
            </p:nvGrpSpPr>
            <p:grpSpPr>
              <a:xfrm>
                <a:off x="3194779" y="1296598"/>
                <a:ext cx="356817" cy="382445"/>
                <a:chOff x="3792874" y="3156423"/>
                <a:chExt cx="331330" cy="355128"/>
              </a:xfrm>
              <a:grpFill/>
            </p:grpSpPr>
            <p:sp>
              <p:nvSpPr>
                <p:cNvPr id="108" name="Freeform 15"/>
                <p:cNvSpPr/>
                <p:nvPr/>
              </p:nvSpPr>
              <p:spPr bwMode="auto">
                <a:xfrm>
                  <a:off x="3792874" y="3235325"/>
                  <a:ext cx="152877" cy="246063"/>
                </a:xfrm>
                <a:custGeom>
                  <a:avLst/>
                  <a:gdLst>
                    <a:gd name="T0" fmla="*/ 16 w 39"/>
                    <a:gd name="T1" fmla="*/ 29 h 58"/>
                    <a:gd name="T2" fmla="*/ 27 w 39"/>
                    <a:gd name="T3" fmla="*/ 7 h 58"/>
                    <a:gd name="T4" fmla="*/ 31 w 39"/>
                    <a:gd name="T5" fmla="*/ 1 h 58"/>
                    <a:gd name="T6" fmla="*/ 34 w 39"/>
                    <a:gd name="T7" fmla="*/ 6 h 58"/>
                    <a:gd name="T8" fmla="*/ 35 w 39"/>
                    <a:gd name="T9" fmla="*/ 26 h 58"/>
                    <a:gd name="T10" fmla="*/ 20 w 39"/>
                    <a:gd name="T11" fmla="*/ 52 h 58"/>
                    <a:gd name="T12" fmla="*/ 9 w 39"/>
                    <a:gd name="T13" fmla="*/ 57 h 58"/>
                    <a:gd name="T14" fmla="*/ 1 w 39"/>
                    <a:gd name="T15" fmla="*/ 43 h 58"/>
                    <a:gd name="T16" fmla="*/ 4 w 39"/>
                    <a:gd name="T17" fmla="*/ 6 h 58"/>
                    <a:gd name="T18" fmla="*/ 8 w 39"/>
                    <a:gd name="T19" fmla="*/ 0 h 58"/>
                    <a:gd name="T20" fmla="*/ 15 w 39"/>
                    <a:gd name="T21" fmla="*/ 6 h 58"/>
                    <a:gd name="T22" fmla="*/ 14 w 39"/>
                    <a:gd name="T23" fmla="*/ 20 h 58"/>
                    <a:gd name="T24" fmla="*/ 14 w 39"/>
                    <a:gd name="T25" fmla="*/ 28 h 58"/>
                    <a:gd name="T26" fmla="*/ 16 w 39"/>
                    <a:gd name="T27" fmla="*/ 29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9" h="58">
                      <a:moveTo>
                        <a:pt x="16" y="29"/>
                      </a:moveTo>
                      <a:cubicBezTo>
                        <a:pt x="19" y="21"/>
                        <a:pt x="23" y="14"/>
                        <a:pt x="27" y="7"/>
                      </a:cubicBezTo>
                      <a:cubicBezTo>
                        <a:pt x="28" y="5"/>
                        <a:pt x="29" y="3"/>
                        <a:pt x="31" y="1"/>
                      </a:cubicBezTo>
                      <a:cubicBezTo>
                        <a:pt x="32" y="3"/>
                        <a:pt x="33" y="4"/>
                        <a:pt x="34" y="6"/>
                      </a:cubicBezTo>
                      <a:cubicBezTo>
                        <a:pt x="37" y="12"/>
                        <a:pt x="39" y="19"/>
                        <a:pt x="35" y="26"/>
                      </a:cubicBezTo>
                      <a:cubicBezTo>
                        <a:pt x="30" y="34"/>
                        <a:pt x="25" y="43"/>
                        <a:pt x="20" y="52"/>
                      </a:cubicBezTo>
                      <a:cubicBezTo>
                        <a:pt x="18" y="56"/>
                        <a:pt x="12" y="58"/>
                        <a:pt x="9" y="57"/>
                      </a:cubicBezTo>
                      <a:cubicBezTo>
                        <a:pt x="2" y="54"/>
                        <a:pt x="0" y="50"/>
                        <a:pt x="1" y="43"/>
                      </a:cubicBezTo>
                      <a:cubicBezTo>
                        <a:pt x="2" y="31"/>
                        <a:pt x="3" y="18"/>
                        <a:pt x="4" y="6"/>
                      </a:cubicBezTo>
                      <a:cubicBezTo>
                        <a:pt x="4" y="4"/>
                        <a:pt x="4" y="0"/>
                        <a:pt x="8" y="0"/>
                      </a:cubicBezTo>
                      <a:cubicBezTo>
                        <a:pt x="11" y="0"/>
                        <a:pt x="15" y="1"/>
                        <a:pt x="15" y="6"/>
                      </a:cubicBezTo>
                      <a:cubicBezTo>
                        <a:pt x="15" y="10"/>
                        <a:pt x="14" y="15"/>
                        <a:pt x="14" y="20"/>
                      </a:cubicBezTo>
                      <a:cubicBezTo>
                        <a:pt x="14" y="23"/>
                        <a:pt x="14" y="25"/>
                        <a:pt x="14" y="28"/>
                      </a:cubicBezTo>
                      <a:cubicBezTo>
                        <a:pt x="14" y="28"/>
                        <a:pt x="15" y="28"/>
                        <a:pt x="16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9" name="Freeform 16"/>
                <p:cNvSpPr/>
                <p:nvPr/>
              </p:nvSpPr>
              <p:spPr bwMode="auto">
                <a:xfrm>
                  <a:off x="3957518" y="3164747"/>
                  <a:ext cx="166686" cy="346804"/>
                </a:xfrm>
                <a:custGeom>
                  <a:avLst/>
                  <a:gdLst>
                    <a:gd name="T0" fmla="*/ 9 w 47"/>
                    <a:gd name="T1" fmla="*/ 73 h 88"/>
                    <a:gd name="T2" fmla="*/ 3 w 47"/>
                    <a:gd name="T3" fmla="*/ 67 h 88"/>
                    <a:gd name="T4" fmla="*/ 3 w 47"/>
                    <a:gd name="T5" fmla="*/ 57 h 88"/>
                    <a:gd name="T6" fmla="*/ 20 w 47"/>
                    <a:gd name="T7" fmla="*/ 38 h 88"/>
                    <a:gd name="T8" fmla="*/ 33 w 47"/>
                    <a:gd name="T9" fmla="*/ 20 h 88"/>
                    <a:gd name="T10" fmla="*/ 33 w 47"/>
                    <a:gd name="T11" fmla="*/ 4 h 88"/>
                    <a:gd name="T12" fmla="*/ 32 w 47"/>
                    <a:gd name="T13" fmla="*/ 1 h 88"/>
                    <a:gd name="T14" fmla="*/ 33 w 47"/>
                    <a:gd name="T15" fmla="*/ 0 h 88"/>
                    <a:gd name="T16" fmla="*/ 41 w 47"/>
                    <a:gd name="T17" fmla="*/ 6 h 88"/>
                    <a:gd name="T18" fmla="*/ 43 w 47"/>
                    <a:gd name="T19" fmla="*/ 26 h 88"/>
                    <a:gd name="T20" fmla="*/ 29 w 47"/>
                    <a:gd name="T21" fmla="*/ 48 h 88"/>
                    <a:gd name="T22" fmla="*/ 30 w 47"/>
                    <a:gd name="T23" fmla="*/ 52 h 88"/>
                    <a:gd name="T24" fmla="*/ 40 w 47"/>
                    <a:gd name="T25" fmla="*/ 73 h 88"/>
                    <a:gd name="T26" fmla="*/ 41 w 47"/>
                    <a:gd name="T27" fmla="*/ 84 h 88"/>
                    <a:gd name="T28" fmla="*/ 37 w 47"/>
                    <a:gd name="T29" fmla="*/ 86 h 88"/>
                    <a:gd name="T30" fmla="*/ 31 w 47"/>
                    <a:gd name="T31" fmla="*/ 75 h 88"/>
                    <a:gd name="T32" fmla="*/ 28 w 47"/>
                    <a:gd name="T33" fmla="*/ 60 h 88"/>
                    <a:gd name="T34" fmla="*/ 22 w 47"/>
                    <a:gd name="T35" fmla="*/ 59 h 88"/>
                    <a:gd name="T36" fmla="*/ 9 w 47"/>
                    <a:gd name="T37" fmla="*/ 73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7" h="88">
                      <a:moveTo>
                        <a:pt x="9" y="73"/>
                      </a:moveTo>
                      <a:cubicBezTo>
                        <a:pt x="7" y="71"/>
                        <a:pt x="5" y="69"/>
                        <a:pt x="3" y="67"/>
                      </a:cubicBezTo>
                      <a:cubicBezTo>
                        <a:pt x="1" y="64"/>
                        <a:pt x="0" y="61"/>
                        <a:pt x="3" y="57"/>
                      </a:cubicBezTo>
                      <a:cubicBezTo>
                        <a:pt x="9" y="51"/>
                        <a:pt x="14" y="45"/>
                        <a:pt x="20" y="38"/>
                      </a:cubicBezTo>
                      <a:cubicBezTo>
                        <a:pt x="24" y="32"/>
                        <a:pt x="28" y="26"/>
                        <a:pt x="33" y="20"/>
                      </a:cubicBezTo>
                      <a:cubicBezTo>
                        <a:pt x="36" y="15"/>
                        <a:pt x="36" y="9"/>
                        <a:pt x="33" y="4"/>
                      </a:cubicBezTo>
                      <a:cubicBezTo>
                        <a:pt x="32" y="3"/>
                        <a:pt x="32" y="2"/>
                        <a:pt x="32" y="1"/>
                      </a:cubicBezTo>
                      <a:cubicBezTo>
                        <a:pt x="32" y="1"/>
                        <a:pt x="33" y="0"/>
                        <a:pt x="33" y="0"/>
                      </a:cubicBezTo>
                      <a:cubicBezTo>
                        <a:pt x="36" y="2"/>
                        <a:pt x="39" y="4"/>
                        <a:pt x="41" y="6"/>
                      </a:cubicBezTo>
                      <a:cubicBezTo>
                        <a:pt x="46" y="11"/>
                        <a:pt x="47" y="20"/>
                        <a:pt x="43" y="26"/>
                      </a:cubicBezTo>
                      <a:cubicBezTo>
                        <a:pt x="39" y="33"/>
                        <a:pt x="34" y="40"/>
                        <a:pt x="29" y="48"/>
                      </a:cubicBezTo>
                      <a:cubicBezTo>
                        <a:pt x="29" y="49"/>
                        <a:pt x="29" y="52"/>
                        <a:pt x="30" y="52"/>
                      </a:cubicBezTo>
                      <a:cubicBezTo>
                        <a:pt x="38" y="57"/>
                        <a:pt x="38" y="65"/>
                        <a:pt x="40" y="73"/>
                      </a:cubicBezTo>
                      <a:cubicBezTo>
                        <a:pt x="41" y="76"/>
                        <a:pt x="41" y="80"/>
                        <a:pt x="41" y="84"/>
                      </a:cubicBezTo>
                      <a:cubicBezTo>
                        <a:pt x="41" y="87"/>
                        <a:pt x="39" y="88"/>
                        <a:pt x="37" y="86"/>
                      </a:cubicBezTo>
                      <a:cubicBezTo>
                        <a:pt x="33" y="83"/>
                        <a:pt x="31" y="81"/>
                        <a:pt x="31" y="75"/>
                      </a:cubicBezTo>
                      <a:cubicBezTo>
                        <a:pt x="31" y="70"/>
                        <a:pt x="30" y="65"/>
                        <a:pt x="28" y="60"/>
                      </a:cubicBezTo>
                      <a:cubicBezTo>
                        <a:pt x="27" y="55"/>
                        <a:pt x="25" y="56"/>
                        <a:pt x="22" y="59"/>
                      </a:cubicBezTo>
                      <a:cubicBezTo>
                        <a:pt x="18" y="64"/>
                        <a:pt x="14" y="68"/>
                        <a:pt x="9" y="7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10" name="Freeform 17"/>
                <p:cNvSpPr/>
                <p:nvPr/>
              </p:nvSpPr>
              <p:spPr bwMode="auto">
                <a:xfrm>
                  <a:off x="3879593" y="3156423"/>
                  <a:ext cx="109753" cy="63837"/>
                </a:xfrm>
                <a:custGeom>
                  <a:avLst/>
                  <a:gdLst>
                    <a:gd name="T0" fmla="*/ 0 w 26"/>
                    <a:gd name="T1" fmla="*/ 0 h 19"/>
                    <a:gd name="T2" fmla="*/ 20 w 26"/>
                    <a:gd name="T3" fmla="*/ 1 h 19"/>
                    <a:gd name="T4" fmla="*/ 23 w 26"/>
                    <a:gd name="T5" fmla="*/ 12 h 19"/>
                    <a:gd name="T6" fmla="*/ 12 w 26"/>
                    <a:gd name="T7" fmla="*/ 18 h 19"/>
                    <a:gd name="T8" fmla="*/ 3 w 26"/>
                    <a:gd name="T9" fmla="*/ 11 h 19"/>
                    <a:gd name="T10" fmla="*/ 0 w 26"/>
                    <a:gd name="T1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6" h="19">
                      <a:moveTo>
                        <a:pt x="0" y="0"/>
                      </a:moveTo>
                      <a:cubicBezTo>
                        <a:pt x="8" y="1"/>
                        <a:pt x="14" y="1"/>
                        <a:pt x="20" y="1"/>
                      </a:cubicBezTo>
                      <a:cubicBezTo>
                        <a:pt x="24" y="1"/>
                        <a:pt x="26" y="8"/>
                        <a:pt x="23" y="12"/>
                      </a:cubicBezTo>
                      <a:cubicBezTo>
                        <a:pt x="21" y="16"/>
                        <a:pt x="17" y="19"/>
                        <a:pt x="12" y="18"/>
                      </a:cubicBezTo>
                      <a:cubicBezTo>
                        <a:pt x="8" y="18"/>
                        <a:pt x="5" y="15"/>
                        <a:pt x="3" y="11"/>
                      </a:cubicBezTo>
                      <a:cubicBezTo>
                        <a:pt x="2" y="8"/>
                        <a:pt x="1" y="4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89" name="组合 88"/>
            <p:cNvGrpSpPr/>
            <p:nvPr userDrawn="1"/>
          </p:nvGrpSpPr>
          <p:grpSpPr>
            <a:xfrm>
              <a:off x="671368" y="6061309"/>
              <a:ext cx="1100339" cy="304965"/>
              <a:chOff x="2372715" y="161759"/>
              <a:chExt cx="2695608" cy="747103"/>
            </a:xfrm>
            <a:grpFill/>
          </p:grpSpPr>
          <p:grpSp>
            <p:nvGrpSpPr>
              <p:cNvPr id="91" name="组合 90"/>
              <p:cNvGrpSpPr/>
              <p:nvPr/>
            </p:nvGrpSpPr>
            <p:grpSpPr>
              <a:xfrm>
                <a:off x="3804781" y="283376"/>
                <a:ext cx="521428" cy="548788"/>
                <a:chOff x="6113463" y="3541713"/>
                <a:chExt cx="484188" cy="509588"/>
              </a:xfrm>
              <a:grpFill/>
            </p:grpSpPr>
            <p:sp>
              <p:nvSpPr>
                <p:cNvPr id="102" name="Freeform 9"/>
                <p:cNvSpPr>
                  <a:spLocks noEditPoints="1"/>
                </p:cNvSpPr>
                <p:nvPr/>
              </p:nvSpPr>
              <p:spPr bwMode="auto">
                <a:xfrm>
                  <a:off x="6113463" y="3579813"/>
                  <a:ext cx="252413" cy="428625"/>
                </a:xfrm>
                <a:custGeom>
                  <a:avLst/>
                  <a:gdLst>
                    <a:gd name="T0" fmla="*/ 39 w 59"/>
                    <a:gd name="T1" fmla="*/ 78 h 101"/>
                    <a:gd name="T2" fmla="*/ 17 w 59"/>
                    <a:gd name="T3" fmla="*/ 94 h 101"/>
                    <a:gd name="T4" fmla="*/ 8 w 59"/>
                    <a:gd name="T5" fmla="*/ 94 h 101"/>
                    <a:gd name="T6" fmla="*/ 0 w 59"/>
                    <a:gd name="T7" fmla="*/ 79 h 101"/>
                    <a:gd name="T8" fmla="*/ 17 w 59"/>
                    <a:gd name="T9" fmla="*/ 73 h 101"/>
                    <a:gd name="T10" fmla="*/ 10 w 59"/>
                    <a:gd name="T11" fmla="*/ 68 h 101"/>
                    <a:gd name="T12" fmla="*/ 8 w 59"/>
                    <a:gd name="T13" fmla="*/ 60 h 101"/>
                    <a:gd name="T14" fmla="*/ 18 w 59"/>
                    <a:gd name="T15" fmla="*/ 23 h 101"/>
                    <a:gd name="T16" fmla="*/ 26 w 59"/>
                    <a:gd name="T17" fmla="*/ 17 h 101"/>
                    <a:gd name="T18" fmla="*/ 36 w 59"/>
                    <a:gd name="T19" fmla="*/ 26 h 101"/>
                    <a:gd name="T20" fmla="*/ 36 w 59"/>
                    <a:gd name="T21" fmla="*/ 27 h 101"/>
                    <a:gd name="T22" fmla="*/ 43 w 59"/>
                    <a:gd name="T23" fmla="*/ 40 h 101"/>
                    <a:gd name="T24" fmla="*/ 42 w 59"/>
                    <a:gd name="T25" fmla="*/ 12 h 101"/>
                    <a:gd name="T26" fmla="*/ 21 w 59"/>
                    <a:gd name="T27" fmla="*/ 5 h 101"/>
                    <a:gd name="T28" fmla="*/ 44 w 59"/>
                    <a:gd name="T29" fmla="*/ 1 h 101"/>
                    <a:gd name="T30" fmla="*/ 57 w 59"/>
                    <a:gd name="T31" fmla="*/ 17 h 101"/>
                    <a:gd name="T32" fmla="*/ 56 w 59"/>
                    <a:gd name="T33" fmla="*/ 48 h 101"/>
                    <a:gd name="T34" fmla="*/ 57 w 59"/>
                    <a:gd name="T35" fmla="*/ 55 h 101"/>
                    <a:gd name="T36" fmla="*/ 55 w 59"/>
                    <a:gd name="T37" fmla="*/ 64 h 101"/>
                    <a:gd name="T38" fmla="*/ 54 w 59"/>
                    <a:gd name="T39" fmla="*/ 71 h 101"/>
                    <a:gd name="T40" fmla="*/ 52 w 59"/>
                    <a:gd name="T41" fmla="*/ 95 h 101"/>
                    <a:gd name="T42" fmla="*/ 49 w 59"/>
                    <a:gd name="T43" fmla="*/ 101 h 101"/>
                    <a:gd name="T44" fmla="*/ 43 w 59"/>
                    <a:gd name="T45" fmla="*/ 98 h 101"/>
                    <a:gd name="T46" fmla="*/ 38 w 59"/>
                    <a:gd name="T47" fmla="*/ 86 h 101"/>
                    <a:gd name="T48" fmla="*/ 39 w 59"/>
                    <a:gd name="T49" fmla="*/ 78 h 101"/>
                    <a:gd name="T50" fmla="*/ 42 w 59"/>
                    <a:gd name="T51" fmla="*/ 47 h 101"/>
                    <a:gd name="T52" fmla="*/ 32 w 59"/>
                    <a:gd name="T53" fmla="*/ 44 h 101"/>
                    <a:gd name="T54" fmla="*/ 29 w 59"/>
                    <a:gd name="T55" fmla="*/ 64 h 101"/>
                    <a:gd name="T56" fmla="*/ 42 w 59"/>
                    <a:gd name="T57" fmla="*/ 47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" h="101">
                      <a:moveTo>
                        <a:pt x="39" y="78"/>
                      </a:moveTo>
                      <a:cubicBezTo>
                        <a:pt x="31" y="84"/>
                        <a:pt x="24" y="89"/>
                        <a:pt x="17" y="94"/>
                      </a:cubicBezTo>
                      <a:cubicBezTo>
                        <a:pt x="14" y="97"/>
                        <a:pt x="11" y="96"/>
                        <a:pt x="8" y="94"/>
                      </a:cubicBezTo>
                      <a:cubicBezTo>
                        <a:pt x="4" y="90"/>
                        <a:pt x="0" y="86"/>
                        <a:pt x="0" y="79"/>
                      </a:cubicBezTo>
                      <a:cubicBezTo>
                        <a:pt x="6" y="82"/>
                        <a:pt x="12" y="80"/>
                        <a:pt x="17" y="73"/>
                      </a:cubicBezTo>
                      <a:cubicBezTo>
                        <a:pt x="15" y="72"/>
                        <a:pt x="13" y="70"/>
                        <a:pt x="10" y="68"/>
                      </a:cubicBezTo>
                      <a:cubicBezTo>
                        <a:pt x="7" y="66"/>
                        <a:pt x="7" y="63"/>
                        <a:pt x="8" y="60"/>
                      </a:cubicBezTo>
                      <a:cubicBezTo>
                        <a:pt x="11" y="48"/>
                        <a:pt x="15" y="36"/>
                        <a:pt x="18" y="23"/>
                      </a:cubicBezTo>
                      <a:cubicBezTo>
                        <a:pt x="19" y="20"/>
                        <a:pt x="20" y="16"/>
                        <a:pt x="26" y="17"/>
                      </a:cubicBezTo>
                      <a:cubicBezTo>
                        <a:pt x="32" y="18"/>
                        <a:pt x="36" y="21"/>
                        <a:pt x="36" y="26"/>
                      </a:cubicBezTo>
                      <a:cubicBezTo>
                        <a:pt x="36" y="26"/>
                        <a:pt x="36" y="27"/>
                        <a:pt x="36" y="27"/>
                      </a:cubicBezTo>
                      <a:cubicBezTo>
                        <a:pt x="35" y="33"/>
                        <a:pt x="38" y="37"/>
                        <a:pt x="43" y="40"/>
                      </a:cubicBezTo>
                      <a:cubicBezTo>
                        <a:pt x="43" y="31"/>
                        <a:pt x="42" y="22"/>
                        <a:pt x="42" y="12"/>
                      </a:cubicBezTo>
                      <a:cubicBezTo>
                        <a:pt x="30" y="16"/>
                        <a:pt x="20" y="12"/>
                        <a:pt x="21" y="5"/>
                      </a:cubicBezTo>
                      <a:cubicBezTo>
                        <a:pt x="29" y="3"/>
                        <a:pt x="36" y="1"/>
                        <a:pt x="44" y="1"/>
                      </a:cubicBezTo>
                      <a:cubicBezTo>
                        <a:pt x="54" y="0"/>
                        <a:pt x="59" y="8"/>
                        <a:pt x="57" y="17"/>
                      </a:cubicBezTo>
                      <a:cubicBezTo>
                        <a:pt x="56" y="27"/>
                        <a:pt x="56" y="38"/>
                        <a:pt x="56" y="48"/>
                      </a:cubicBezTo>
                      <a:cubicBezTo>
                        <a:pt x="56" y="50"/>
                        <a:pt x="57" y="52"/>
                        <a:pt x="57" y="55"/>
                      </a:cubicBezTo>
                      <a:cubicBezTo>
                        <a:pt x="57" y="58"/>
                        <a:pt x="56" y="61"/>
                        <a:pt x="55" y="64"/>
                      </a:cubicBezTo>
                      <a:cubicBezTo>
                        <a:pt x="55" y="66"/>
                        <a:pt x="54" y="68"/>
                        <a:pt x="54" y="71"/>
                      </a:cubicBezTo>
                      <a:cubicBezTo>
                        <a:pt x="53" y="79"/>
                        <a:pt x="53" y="87"/>
                        <a:pt x="52" y="95"/>
                      </a:cubicBezTo>
                      <a:cubicBezTo>
                        <a:pt x="52" y="97"/>
                        <a:pt x="51" y="100"/>
                        <a:pt x="49" y="101"/>
                      </a:cubicBezTo>
                      <a:cubicBezTo>
                        <a:pt x="47" y="101"/>
                        <a:pt x="44" y="100"/>
                        <a:pt x="43" y="98"/>
                      </a:cubicBezTo>
                      <a:cubicBezTo>
                        <a:pt x="39" y="95"/>
                        <a:pt x="36" y="92"/>
                        <a:pt x="38" y="86"/>
                      </a:cubicBezTo>
                      <a:cubicBezTo>
                        <a:pt x="39" y="84"/>
                        <a:pt x="39" y="81"/>
                        <a:pt x="39" y="78"/>
                      </a:cubicBezTo>
                      <a:close/>
                      <a:moveTo>
                        <a:pt x="42" y="47"/>
                      </a:moveTo>
                      <a:cubicBezTo>
                        <a:pt x="39" y="46"/>
                        <a:pt x="36" y="45"/>
                        <a:pt x="32" y="44"/>
                      </a:cubicBezTo>
                      <a:cubicBezTo>
                        <a:pt x="31" y="51"/>
                        <a:pt x="30" y="57"/>
                        <a:pt x="29" y="64"/>
                      </a:cubicBezTo>
                      <a:cubicBezTo>
                        <a:pt x="39" y="61"/>
                        <a:pt x="42" y="57"/>
                        <a:pt x="42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3" name="Freeform 10"/>
                <p:cNvSpPr>
                  <a:spLocks noEditPoints="1"/>
                </p:cNvSpPr>
                <p:nvPr/>
              </p:nvSpPr>
              <p:spPr bwMode="auto">
                <a:xfrm>
                  <a:off x="6361113" y="3541713"/>
                  <a:ext cx="236538" cy="509588"/>
                </a:xfrm>
                <a:custGeom>
                  <a:avLst/>
                  <a:gdLst>
                    <a:gd name="T0" fmla="*/ 11 w 55"/>
                    <a:gd name="T1" fmla="*/ 89 h 120"/>
                    <a:gd name="T2" fmla="*/ 10 w 55"/>
                    <a:gd name="T3" fmla="*/ 100 h 120"/>
                    <a:gd name="T4" fmla="*/ 6 w 55"/>
                    <a:gd name="T5" fmla="*/ 104 h 120"/>
                    <a:gd name="T6" fmla="*/ 1 w 55"/>
                    <a:gd name="T7" fmla="*/ 99 h 120"/>
                    <a:gd name="T8" fmla="*/ 3 w 55"/>
                    <a:gd name="T9" fmla="*/ 84 h 120"/>
                    <a:gd name="T10" fmla="*/ 14 w 55"/>
                    <a:gd name="T11" fmla="*/ 37 h 120"/>
                    <a:gd name="T12" fmla="*/ 22 w 55"/>
                    <a:gd name="T13" fmla="*/ 11 h 120"/>
                    <a:gd name="T14" fmla="*/ 26 w 55"/>
                    <a:gd name="T15" fmla="*/ 19 h 120"/>
                    <a:gd name="T16" fmla="*/ 20 w 55"/>
                    <a:gd name="T17" fmla="*/ 40 h 120"/>
                    <a:gd name="T18" fmla="*/ 27 w 55"/>
                    <a:gd name="T19" fmla="*/ 35 h 120"/>
                    <a:gd name="T20" fmla="*/ 35 w 55"/>
                    <a:gd name="T21" fmla="*/ 30 h 120"/>
                    <a:gd name="T22" fmla="*/ 33 w 55"/>
                    <a:gd name="T23" fmla="*/ 9 h 120"/>
                    <a:gd name="T24" fmla="*/ 28 w 55"/>
                    <a:gd name="T25" fmla="*/ 8 h 120"/>
                    <a:gd name="T26" fmla="*/ 19 w 55"/>
                    <a:gd name="T27" fmla="*/ 12 h 120"/>
                    <a:gd name="T28" fmla="*/ 12 w 55"/>
                    <a:gd name="T29" fmla="*/ 15 h 120"/>
                    <a:gd name="T30" fmla="*/ 9 w 55"/>
                    <a:gd name="T31" fmla="*/ 11 h 120"/>
                    <a:gd name="T32" fmla="*/ 11 w 55"/>
                    <a:gd name="T33" fmla="*/ 8 h 120"/>
                    <a:gd name="T34" fmla="*/ 31 w 55"/>
                    <a:gd name="T35" fmla="*/ 0 h 120"/>
                    <a:gd name="T36" fmla="*/ 45 w 55"/>
                    <a:gd name="T37" fmla="*/ 15 h 120"/>
                    <a:gd name="T38" fmla="*/ 44 w 55"/>
                    <a:gd name="T39" fmla="*/ 46 h 120"/>
                    <a:gd name="T40" fmla="*/ 48 w 55"/>
                    <a:gd name="T41" fmla="*/ 54 h 120"/>
                    <a:gd name="T42" fmla="*/ 48 w 55"/>
                    <a:gd name="T43" fmla="*/ 71 h 120"/>
                    <a:gd name="T44" fmla="*/ 44 w 55"/>
                    <a:gd name="T45" fmla="*/ 77 h 120"/>
                    <a:gd name="T46" fmla="*/ 44 w 55"/>
                    <a:gd name="T47" fmla="*/ 110 h 120"/>
                    <a:gd name="T48" fmla="*/ 44 w 55"/>
                    <a:gd name="T49" fmla="*/ 114 h 120"/>
                    <a:gd name="T50" fmla="*/ 41 w 55"/>
                    <a:gd name="T51" fmla="*/ 120 h 120"/>
                    <a:gd name="T52" fmla="*/ 32 w 55"/>
                    <a:gd name="T53" fmla="*/ 118 h 120"/>
                    <a:gd name="T54" fmla="*/ 13 w 55"/>
                    <a:gd name="T55" fmla="*/ 91 h 120"/>
                    <a:gd name="T56" fmla="*/ 12 w 55"/>
                    <a:gd name="T57" fmla="*/ 89 h 120"/>
                    <a:gd name="T58" fmla="*/ 11 w 55"/>
                    <a:gd name="T59" fmla="*/ 89 h 120"/>
                    <a:gd name="T60" fmla="*/ 24 w 55"/>
                    <a:gd name="T61" fmla="*/ 76 h 120"/>
                    <a:gd name="T62" fmla="*/ 23 w 55"/>
                    <a:gd name="T63" fmla="*/ 74 h 120"/>
                    <a:gd name="T64" fmla="*/ 27 w 55"/>
                    <a:gd name="T65" fmla="*/ 71 h 120"/>
                    <a:gd name="T66" fmla="*/ 33 w 55"/>
                    <a:gd name="T67" fmla="*/ 67 h 120"/>
                    <a:gd name="T68" fmla="*/ 32 w 55"/>
                    <a:gd name="T69" fmla="*/ 63 h 120"/>
                    <a:gd name="T70" fmla="*/ 22 w 55"/>
                    <a:gd name="T71" fmla="*/ 52 h 120"/>
                    <a:gd name="T72" fmla="*/ 18 w 55"/>
                    <a:gd name="T73" fmla="*/ 89 h 120"/>
                    <a:gd name="T74" fmla="*/ 33 w 55"/>
                    <a:gd name="T75" fmla="*/ 107 h 120"/>
                    <a:gd name="T76" fmla="*/ 35 w 55"/>
                    <a:gd name="T77" fmla="*/ 77 h 120"/>
                    <a:gd name="T78" fmla="*/ 31 w 55"/>
                    <a:gd name="T79" fmla="*/ 75 h 120"/>
                    <a:gd name="T80" fmla="*/ 24 w 55"/>
                    <a:gd name="T81" fmla="*/ 76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55" h="120">
                      <a:moveTo>
                        <a:pt x="11" y="89"/>
                      </a:moveTo>
                      <a:cubicBezTo>
                        <a:pt x="10" y="93"/>
                        <a:pt x="10" y="96"/>
                        <a:pt x="10" y="100"/>
                      </a:cubicBezTo>
                      <a:cubicBezTo>
                        <a:pt x="9" y="102"/>
                        <a:pt x="9" y="104"/>
                        <a:pt x="6" y="104"/>
                      </a:cubicBezTo>
                      <a:cubicBezTo>
                        <a:pt x="3" y="104"/>
                        <a:pt x="0" y="103"/>
                        <a:pt x="1" y="99"/>
                      </a:cubicBezTo>
                      <a:cubicBezTo>
                        <a:pt x="2" y="94"/>
                        <a:pt x="2" y="89"/>
                        <a:pt x="3" y="84"/>
                      </a:cubicBezTo>
                      <a:cubicBezTo>
                        <a:pt x="7" y="68"/>
                        <a:pt x="10" y="53"/>
                        <a:pt x="14" y="37"/>
                      </a:cubicBezTo>
                      <a:cubicBezTo>
                        <a:pt x="16" y="29"/>
                        <a:pt x="19" y="20"/>
                        <a:pt x="22" y="11"/>
                      </a:cubicBezTo>
                      <a:cubicBezTo>
                        <a:pt x="26" y="13"/>
                        <a:pt x="27" y="15"/>
                        <a:pt x="26" y="19"/>
                      </a:cubicBezTo>
                      <a:cubicBezTo>
                        <a:pt x="24" y="25"/>
                        <a:pt x="22" y="32"/>
                        <a:pt x="20" y="40"/>
                      </a:cubicBezTo>
                      <a:cubicBezTo>
                        <a:pt x="23" y="37"/>
                        <a:pt x="25" y="36"/>
                        <a:pt x="27" y="35"/>
                      </a:cubicBezTo>
                      <a:cubicBezTo>
                        <a:pt x="30" y="33"/>
                        <a:pt x="34" y="32"/>
                        <a:pt x="35" y="30"/>
                      </a:cubicBezTo>
                      <a:cubicBezTo>
                        <a:pt x="36" y="23"/>
                        <a:pt x="37" y="16"/>
                        <a:pt x="33" y="9"/>
                      </a:cubicBezTo>
                      <a:cubicBezTo>
                        <a:pt x="33" y="8"/>
                        <a:pt x="30" y="7"/>
                        <a:pt x="28" y="8"/>
                      </a:cubicBezTo>
                      <a:cubicBezTo>
                        <a:pt x="25" y="9"/>
                        <a:pt x="22" y="11"/>
                        <a:pt x="19" y="12"/>
                      </a:cubicBezTo>
                      <a:cubicBezTo>
                        <a:pt x="17" y="13"/>
                        <a:pt x="15" y="15"/>
                        <a:pt x="12" y="15"/>
                      </a:cubicBezTo>
                      <a:cubicBezTo>
                        <a:pt x="11" y="15"/>
                        <a:pt x="9" y="13"/>
                        <a:pt x="9" y="11"/>
                      </a:cubicBezTo>
                      <a:cubicBezTo>
                        <a:pt x="8" y="11"/>
                        <a:pt x="10" y="9"/>
                        <a:pt x="11" y="8"/>
                      </a:cubicBezTo>
                      <a:cubicBezTo>
                        <a:pt x="17" y="4"/>
                        <a:pt x="23" y="0"/>
                        <a:pt x="31" y="0"/>
                      </a:cubicBezTo>
                      <a:cubicBezTo>
                        <a:pt x="41" y="1"/>
                        <a:pt x="46" y="5"/>
                        <a:pt x="45" y="15"/>
                      </a:cubicBezTo>
                      <a:cubicBezTo>
                        <a:pt x="45" y="25"/>
                        <a:pt x="45" y="36"/>
                        <a:pt x="44" y="46"/>
                      </a:cubicBezTo>
                      <a:cubicBezTo>
                        <a:pt x="44" y="50"/>
                        <a:pt x="45" y="52"/>
                        <a:pt x="48" y="54"/>
                      </a:cubicBezTo>
                      <a:cubicBezTo>
                        <a:pt x="55" y="60"/>
                        <a:pt x="55" y="66"/>
                        <a:pt x="48" y="71"/>
                      </a:cubicBezTo>
                      <a:cubicBezTo>
                        <a:pt x="45" y="72"/>
                        <a:pt x="44" y="74"/>
                        <a:pt x="44" y="77"/>
                      </a:cubicBezTo>
                      <a:cubicBezTo>
                        <a:pt x="45" y="88"/>
                        <a:pt x="44" y="99"/>
                        <a:pt x="44" y="110"/>
                      </a:cubicBezTo>
                      <a:cubicBezTo>
                        <a:pt x="44" y="112"/>
                        <a:pt x="45" y="113"/>
                        <a:pt x="44" y="114"/>
                      </a:cubicBezTo>
                      <a:cubicBezTo>
                        <a:pt x="43" y="116"/>
                        <a:pt x="42" y="120"/>
                        <a:pt x="41" y="120"/>
                      </a:cubicBezTo>
                      <a:cubicBezTo>
                        <a:pt x="38" y="120"/>
                        <a:pt x="34" y="120"/>
                        <a:pt x="32" y="118"/>
                      </a:cubicBezTo>
                      <a:cubicBezTo>
                        <a:pt x="25" y="109"/>
                        <a:pt x="19" y="100"/>
                        <a:pt x="13" y="91"/>
                      </a:cubicBezTo>
                      <a:cubicBezTo>
                        <a:pt x="12" y="90"/>
                        <a:pt x="12" y="90"/>
                        <a:pt x="12" y="89"/>
                      </a:cubicBezTo>
                      <a:cubicBezTo>
                        <a:pt x="11" y="89"/>
                        <a:pt x="11" y="89"/>
                        <a:pt x="11" y="89"/>
                      </a:cubicBezTo>
                      <a:close/>
                      <a:moveTo>
                        <a:pt x="24" y="76"/>
                      </a:moveTo>
                      <a:cubicBezTo>
                        <a:pt x="23" y="75"/>
                        <a:pt x="23" y="75"/>
                        <a:pt x="23" y="74"/>
                      </a:cubicBezTo>
                      <a:cubicBezTo>
                        <a:pt x="24" y="73"/>
                        <a:pt x="26" y="72"/>
                        <a:pt x="27" y="71"/>
                      </a:cubicBezTo>
                      <a:cubicBezTo>
                        <a:pt x="29" y="70"/>
                        <a:pt x="31" y="69"/>
                        <a:pt x="33" y="67"/>
                      </a:cubicBezTo>
                      <a:cubicBezTo>
                        <a:pt x="35" y="66"/>
                        <a:pt x="35" y="63"/>
                        <a:pt x="32" y="63"/>
                      </a:cubicBezTo>
                      <a:cubicBezTo>
                        <a:pt x="27" y="61"/>
                        <a:pt x="24" y="58"/>
                        <a:pt x="22" y="52"/>
                      </a:cubicBezTo>
                      <a:cubicBezTo>
                        <a:pt x="17" y="65"/>
                        <a:pt x="13" y="77"/>
                        <a:pt x="18" y="89"/>
                      </a:cubicBezTo>
                      <a:cubicBezTo>
                        <a:pt x="21" y="97"/>
                        <a:pt x="27" y="101"/>
                        <a:pt x="33" y="107"/>
                      </a:cubicBezTo>
                      <a:cubicBezTo>
                        <a:pt x="34" y="97"/>
                        <a:pt x="34" y="87"/>
                        <a:pt x="35" y="77"/>
                      </a:cubicBezTo>
                      <a:cubicBezTo>
                        <a:pt x="35" y="77"/>
                        <a:pt x="32" y="75"/>
                        <a:pt x="31" y="75"/>
                      </a:cubicBezTo>
                      <a:cubicBezTo>
                        <a:pt x="29" y="75"/>
                        <a:pt x="26" y="76"/>
                        <a:pt x="24" y="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2" name="组合 91"/>
              <p:cNvGrpSpPr/>
              <p:nvPr/>
            </p:nvGrpSpPr>
            <p:grpSpPr>
              <a:xfrm>
                <a:off x="2372715" y="161759"/>
                <a:ext cx="591521" cy="747103"/>
                <a:chOff x="6108700" y="2066926"/>
                <a:chExt cx="549275" cy="693738"/>
              </a:xfrm>
              <a:grpFill/>
            </p:grpSpPr>
            <p:sp>
              <p:nvSpPr>
                <p:cNvPr id="100" name="Freeform 13"/>
                <p:cNvSpPr>
                  <a:spLocks noEditPoints="1"/>
                </p:cNvSpPr>
                <p:nvPr/>
              </p:nvSpPr>
              <p:spPr bwMode="auto">
                <a:xfrm>
                  <a:off x="6108700" y="2066926"/>
                  <a:ext cx="549275" cy="655638"/>
                </a:xfrm>
                <a:custGeom>
                  <a:avLst/>
                  <a:gdLst>
                    <a:gd name="T0" fmla="*/ 54 w 128"/>
                    <a:gd name="T1" fmla="*/ 76 h 154"/>
                    <a:gd name="T2" fmla="*/ 66 w 128"/>
                    <a:gd name="T3" fmla="*/ 53 h 154"/>
                    <a:gd name="T4" fmla="*/ 49 w 128"/>
                    <a:gd name="T5" fmla="*/ 47 h 154"/>
                    <a:gd name="T6" fmla="*/ 64 w 128"/>
                    <a:gd name="T7" fmla="*/ 44 h 154"/>
                    <a:gd name="T8" fmla="*/ 83 w 128"/>
                    <a:gd name="T9" fmla="*/ 6 h 154"/>
                    <a:gd name="T10" fmla="*/ 91 w 128"/>
                    <a:gd name="T11" fmla="*/ 11 h 154"/>
                    <a:gd name="T12" fmla="*/ 96 w 128"/>
                    <a:gd name="T13" fmla="*/ 36 h 154"/>
                    <a:gd name="T14" fmla="*/ 106 w 128"/>
                    <a:gd name="T15" fmla="*/ 41 h 154"/>
                    <a:gd name="T16" fmla="*/ 82 w 128"/>
                    <a:gd name="T17" fmla="*/ 50 h 154"/>
                    <a:gd name="T18" fmla="*/ 71 w 128"/>
                    <a:gd name="T19" fmla="*/ 65 h 154"/>
                    <a:gd name="T20" fmla="*/ 110 w 128"/>
                    <a:gd name="T21" fmla="*/ 74 h 154"/>
                    <a:gd name="T22" fmla="*/ 101 w 128"/>
                    <a:gd name="T23" fmla="*/ 87 h 154"/>
                    <a:gd name="T24" fmla="*/ 111 w 128"/>
                    <a:gd name="T25" fmla="*/ 98 h 154"/>
                    <a:gd name="T26" fmla="*/ 92 w 128"/>
                    <a:gd name="T27" fmla="*/ 104 h 154"/>
                    <a:gd name="T28" fmla="*/ 86 w 128"/>
                    <a:gd name="T29" fmla="*/ 116 h 154"/>
                    <a:gd name="T30" fmla="*/ 124 w 128"/>
                    <a:gd name="T31" fmla="*/ 112 h 154"/>
                    <a:gd name="T32" fmla="*/ 120 w 128"/>
                    <a:gd name="T33" fmla="*/ 122 h 154"/>
                    <a:gd name="T34" fmla="*/ 111 w 128"/>
                    <a:gd name="T35" fmla="*/ 144 h 154"/>
                    <a:gd name="T36" fmla="*/ 105 w 128"/>
                    <a:gd name="T37" fmla="*/ 153 h 154"/>
                    <a:gd name="T38" fmla="*/ 55 w 128"/>
                    <a:gd name="T39" fmla="*/ 129 h 154"/>
                    <a:gd name="T40" fmla="*/ 53 w 128"/>
                    <a:gd name="T41" fmla="*/ 121 h 154"/>
                    <a:gd name="T42" fmla="*/ 61 w 128"/>
                    <a:gd name="T43" fmla="*/ 125 h 154"/>
                    <a:gd name="T44" fmla="*/ 94 w 128"/>
                    <a:gd name="T45" fmla="*/ 140 h 154"/>
                    <a:gd name="T46" fmla="*/ 85 w 128"/>
                    <a:gd name="T47" fmla="*/ 127 h 154"/>
                    <a:gd name="T48" fmla="*/ 71 w 128"/>
                    <a:gd name="T49" fmla="*/ 108 h 154"/>
                    <a:gd name="T50" fmla="*/ 52 w 128"/>
                    <a:gd name="T51" fmla="*/ 113 h 154"/>
                    <a:gd name="T52" fmla="*/ 38 w 128"/>
                    <a:gd name="T53" fmla="*/ 97 h 154"/>
                    <a:gd name="T54" fmla="*/ 51 w 128"/>
                    <a:gd name="T55" fmla="*/ 97 h 154"/>
                    <a:gd name="T56" fmla="*/ 34 w 128"/>
                    <a:gd name="T57" fmla="*/ 93 h 154"/>
                    <a:gd name="T58" fmla="*/ 35 w 128"/>
                    <a:gd name="T59" fmla="*/ 105 h 154"/>
                    <a:gd name="T60" fmla="*/ 26 w 128"/>
                    <a:gd name="T61" fmla="*/ 154 h 154"/>
                    <a:gd name="T62" fmla="*/ 20 w 128"/>
                    <a:gd name="T63" fmla="*/ 118 h 154"/>
                    <a:gd name="T64" fmla="*/ 0 w 128"/>
                    <a:gd name="T65" fmla="*/ 103 h 154"/>
                    <a:gd name="T66" fmla="*/ 19 w 128"/>
                    <a:gd name="T67" fmla="*/ 72 h 154"/>
                    <a:gd name="T68" fmla="*/ 25 w 128"/>
                    <a:gd name="T69" fmla="*/ 51 h 154"/>
                    <a:gd name="T70" fmla="*/ 39 w 128"/>
                    <a:gd name="T71" fmla="*/ 14 h 154"/>
                    <a:gd name="T72" fmla="*/ 51 w 128"/>
                    <a:gd name="T73" fmla="*/ 24 h 154"/>
                    <a:gd name="T74" fmla="*/ 39 w 128"/>
                    <a:gd name="T75" fmla="*/ 44 h 154"/>
                    <a:gd name="T76" fmla="*/ 48 w 128"/>
                    <a:gd name="T77" fmla="*/ 73 h 154"/>
                    <a:gd name="T78" fmla="*/ 81 w 128"/>
                    <a:gd name="T79" fmla="*/ 90 h 154"/>
                    <a:gd name="T80" fmla="*/ 92 w 128"/>
                    <a:gd name="T81" fmla="*/ 71 h 154"/>
                    <a:gd name="T82" fmla="*/ 81 w 128"/>
                    <a:gd name="T83" fmla="*/ 80 h 154"/>
                    <a:gd name="T84" fmla="*/ 76 w 128"/>
                    <a:gd name="T85" fmla="*/ 73 h 154"/>
                    <a:gd name="T86" fmla="*/ 67 w 128"/>
                    <a:gd name="T87" fmla="*/ 79 h 154"/>
                    <a:gd name="T88" fmla="*/ 76 w 128"/>
                    <a:gd name="T89" fmla="*/ 73 h 154"/>
                    <a:gd name="T90" fmla="*/ 56 w 128"/>
                    <a:gd name="T91" fmla="*/ 88 h 154"/>
                    <a:gd name="T92" fmla="*/ 63 w 128"/>
                    <a:gd name="T93" fmla="*/ 81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28" h="154">
                      <a:moveTo>
                        <a:pt x="48" y="73"/>
                      </a:moveTo>
                      <a:cubicBezTo>
                        <a:pt x="50" y="74"/>
                        <a:pt x="52" y="75"/>
                        <a:pt x="54" y="76"/>
                      </a:cubicBezTo>
                      <a:cubicBezTo>
                        <a:pt x="57" y="74"/>
                        <a:pt x="60" y="72"/>
                        <a:pt x="63" y="70"/>
                      </a:cubicBezTo>
                      <a:cubicBezTo>
                        <a:pt x="58" y="63"/>
                        <a:pt x="65" y="59"/>
                        <a:pt x="66" y="53"/>
                      </a:cubicBezTo>
                      <a:cubicBezTo>
                        <a:pt x="63" y="53"/>
                        <a:pt x="59" y="53"/>
                        <a:pt x="56" y="52"/>
                      </a:cubicBezTo>
                      <a:cubicBezTo>
                        <a:pt x="54" y="51"/>
                        <a:pt x="51" y="49"/>
                        <a:pt x="49" y="47"/>
                      </a:cubicBezTo>
                      <a:cubicBezTo>
                        <a:pt x="49" y="46"/>
                        <a:pt x="50" y="46"/>
                        <a:pt x="50" y="46"/>
                      </a:cubicBezTo>
                      <a:cubicBezTo>
                        <a:pt x="55" y="45"/>
                        <a:pt x="59" y="45"/>
                        <a:pt x="64" y="44"/>
                      </a:cubicBezTo>
                      <a:cubicBezTo>
                        <a:pt x="68" y="44"/>
                        <a:pt x="70" y="42"/>
                        <a:pt x="71" y="38"/>
                      </a:cubicBezTo>
                      <a:cubicBezTo>
                        <a:pt x="75" y="27"/>
                        <a:pt x="79" y="16"/>
                        <a:pt x="83" y="6"/>
                      </a:cubicBezTo>
                      <a:cubicBezTo>
                        <a:pt x="84" y="3"/>
                        <a:pt x="84" y="0"/>
                        <a:pt x="88" y="2"/>
                      </a:cubicBezTo>
                      <a:cubicBezTo>
                        <a:pt x="92" y="4"/>
                        <a:pt x="94" y="9"/>
                        <a:pt x="91" y="11"/>
                      </a:cubicBezTo>
                      <a:cubicBezTo>
                        <a:pt x="83" y="19"/>
                        <a:pt x="83" y="30"/>
                        <a:pt x="80" y="41"/>
                      </a:cubicBezTo>
                      <a:cubicBezTo>
                        <a:pt x="85" y="39"/>
                        <a:pt x="91" y="37"/>
                        <a:pt x="96" y="36"/>
                      </a:cubicBezTo>
                      <a:cubicBezTo>
                        <a:pt x="98" y="35"/>
                        <a:pt x="101" y="35"/>
                        <a:pt x="102" y="36"/>
                      </a:cubicBezTo>
                      <a:cubicBezTo>
                        <a:pt x="104" y="37"/>
                        <a:pt x="106" y="39"/>
                        <a:pt x="106" y="41"/>
                      </a:cubicBezTo>
                      <a:cubicBezTo>
                        <a:pt x="106" y="42"/>
                        <a:pt x="105" y="44"/>
                        <a:pt x="103" y="44"/>
                      </a:cubicBezTo>
                      <a:cubicBezTo>
                        <a:pt x="96" y="46"/>
                        <a:pt x="89" y="48"/>
                        <a:pt x="82" y="50"/>
                      </a:cubicBezTo>
                      <a:cubicBezTo>
                        <a:pt x="78" y="50"/>
                        <a:pt x="77" y="51"/>
                        <a:pt x="76" y="54"/>
                      </a:cubicBezTo>
                      <a:cubicBezTo>
                        <a:pt x="74" y="58"/>
                        <a:pt x="73" y="61"/>
                        <a:pt x="71" y="65"/>
                      </a:cubicBezTo>
                      <a:cubicBezTo>
                        <a:pt x="82" y="63"/>
                        <a:pt x="92" y="62"/>
                        <a:pt x="102" y="66"/>
                      </a:cubicBezTo>
                      <a:cubicBezTo>
                        <a:pt x="106" y="67"/>
                        <a:pt x="110" y="69"/>
                        <a:pt x="110" y="74"/>
                      </a:cubicBezTo>
                      <a:cubicBezTo>
                        <a:pt x="111" y="79"/>
                        <a:pt x="109" y="83"/>
                        <a:pt x="104" y="85"/>
                      </a:cubicBezTo>
                      <a:cubicBezTo>
                        <a:pt x="103" y="85"/>
                        <a:pt x="102" y="86"/>
                        <a:pt x="101" y="87"/>
                      </a:cubicBezTo>
                      <a:cubicBezTo>
                        <a:pt x="103" y="88"/>
                        <a:pt x="105" y="88"/>
                        <a:pt x="106" y="89"/>
                      </a:cubicBezTo>
                      <a:cubicBezTo>
                        <a:pt x="110" y="91"/>
                        <a:pt x="112" y="94"/>
                        <a:pt x="111" y="98"/>
                      </a:cubicBezTo>
                      <a:cubicBezTo>
                        <a:pt x="110" y="102"/>
                        <a:pt x="107" y="103"/>
                        <a:pt x="104" y="103"/>
                      </a:cubicBezTo>
                      <a:cubicBezTo>
                        <a:pt x="100" y="103"/>
                        <a:pt x="96" y="104"/>
                        <a:pt x="92" y="104"/>
                      </a:cubicBezTo>
                      <a:cubicBezTo>
                        <a:pt x="86" y="105"/>
                        <a:pt x="81" y="111"/>
                        <a:pt x="82" y="117"/>
                      </a:cubicBezTo>
                      <a:cubicBezTo>
                        <a:pt x="83" y="117"/>
                        <a:pt x="85" y="117"/>
                        <a:pt x="86" y="116"/>
                      </a:cubicBezTo>
                      <a:cubicBezTo>
                        <a:pt x="95" y="111"/>
                        <a:pt x="104" y="109"/>
                        <a:pt x="114" y="109"/>
                      </a:cubicBezTo>
                      <a:cubicBezTo>
                        <a:pt x="118" y="110"/>
                        <a:pt x="121" y="111"/>
                        <a:pt x="124" y="112"/>
                      </a:cubicBezTo>
                      <a:cubicBezTo>
                        <a:pt x="128" y="114"/>
                        <a:pt x="128" y="117"/>
                        <a:pt x="126" y="120"/>
                      </a:cubicBezTo>
                      <a:cubicBezTo>
                        <a:pt x="125" y="123"/>
                        <a:pt x="122" y="123"/>
                        <a:pt x="120" y="122"/>
                      </a:cubicBezTo>
                      <a:cubicBezTo>
                        <a:pt x="111" y="118"/>
                        <a:pt x="104" y="120"/>
                        <a:pt x="97" y="123"/>
                      </a:cubicBezTo>
                      <a:cubicBezTo>
                        <a:pt x="101" y="130"/>
                        <a:pt x="106" y="137"/>
                        <a:pt x="111" y="144"/>
                      </a:cubicBezTo>
                      <a:cubicBezTo>
                        <a:pt x="112" y="146"/>
                        <a:pt x="112" y="150"/>
                        <a:pt x="111" y="152"/>
                      </a:cubicBezTo>
                      <a:cubicBezTo>
                        <a:pt x="111" y="153"/>
                        <a:pt x="107" y="153"/>
                        <a:pt x="105" y="153"/>
                      </a:cubicBezTo>
                      <a:cubicBezTo>
                        <a:pt x="91" y="150"/>
                        <a:pt x="77" y="146"/>
                        <a:pt x="66" y="138"/>
                      </a:cubicBezTo>
                      <a:cubicBezTo>
                        <a:pt x="62" y="135"/>
                        <a:pt x="59" y="132"/>
                        <a:pt x="55" y="129"/>
                      </a:cubicBezTo>
                      <a:cubicBezTo>
                        <a:pt x="54" y="128"/>
                        <a:pt x="53" y="127"/>
                        <a:pt x="53" y="126"/>
                      </a:cubicBezTo>
                      <a:cubicBezTo>
                        <a:pt x="53" y="124"/>
                        <a:pt x="53" y="122"/>
                        <a:pt x="53" y="121"/>
                      </a:cubicBezTo>
                      <a:cubicBezTo>
                        <a:pt x="55" y="121"/>
                        <a:pt x="57" y="121"/>
                        <a:pt x="58" y="121"/>
                      </a:cubicBezTo>
                      <a:cubicBezTo>
                        <a:pt x="59" y="122"/>
                        <a:pt x="60" y="123"/>
                        <a:pt x="61" y="125"/>
                      </a:cubicBezTo>
                      <a:cubicBezTo>
                        <a:pt x="70" y="134"/>
                        <a:pt x="80" y="139"/>
                        <a:pt x="92" y="140"/>
                      </a:cubicBezTo>
                      <a:cubicBezTo>
                        <a:pt x="93" y="140"/>
                        <a:pt x="93" y="140"/>
                        <a:pt x="94" y="140"/>
                      </a:cubicBezTo>
                      <a:cubicBezTo>
                        <a:pt x="92" y="136"/>
                        <a:pt x="90" y="132"/>
                        <a:pt x="88" y="128"/>
                      </a:cubicBezTo>
                      <a:cubicBezTo>
                        <a:pt x="88" y="128"/>
                        <a:pt x="86" y="127"/>
                        <a:pt x="85" y="127"/>
                      </a:cubicBezTo>
                      <a:cubicBezTo>
                        <a:pt x="71" y="126"/>
                        <a:pt x="70" y="124"/>
                        <a:pt x="71" y="111"/>
                      </a:cubicBezTo>
                      <a:cubicBezTo>
                        <a:pt x="71" y="110"/>
                        <a:pt x="71" y="109"/>
                        <a:pt x="71" y="108"/>
                      </a:cubicBezTo>
                      <a:cubicBezTo>
                        <a:pt x="68" y="109"/>
                        <a:pt x="65" y="109"/>
                        <a:pt x="62" y="110"/>
                      </a:cubicBezTo>
                      <a:cubicBezTo>
                        <a:pt x="59" y="111"/>
                        <a:pt x="55" y="112"/>
                        <a:pt x="52" y="113"/>
                      </a:cubicBezTo>
                      <a:cubicBezTo>
                        <a:pt x="48" y="114"/>
                        <a:pt x="44" y="115"/>
                        <a:pt x="41" y="111"/>
                      </a:cubicBezTo>
                      <a:cubicBezTo>
                        <a:pt x="37" y="107"/>
                        <a:pt x="37" y="102"/>
                        <a:pt x="38" y="97"/>
                      </a:cubicBezTo>
                      <a:cubicBezTo>
                        <a:pt x="38" y="96"/>
                        <a:pt x="40" y="96"/>
                        <a:pt x="42" y="96"/>
                      </a:cubicBezTo>
                      <a:cubicBezTo>
                        <a:pt x="45" y="96"/>
                        <a:pt x="48" y="96"/>
                        <a:pt x="51" y="97"/>
                      </a:cubicBezTo>
                      <a:cubicBezTo>
                        <a:pt x="48" y="90"/>
                        <a:pt x="46" y="84"/>
                        <a:pt x="43" y="78"/>
                      </a:cubicBezTo>
                      <a:cubicBezTo>
                        <a:pt x="40" y="83"/>
                        <a:pt x="37" y="88"/>
                        <a:pt x="34" y="93"/>
                      </a:cubicBezTo>
                      <a:cubicBezTo>
                        <a:pt x="33" y="94"/>
                        <a:pt x="33" y="96"/>
                        <a:pt x="34" y="98"/>
                      </a:cubicBezTo>
                      <a:cubicBezTo>
                        <a:pt x="34" y="100"/>
                        <a:pt x="35" y="103"/>
                        <a:pt x="35" y="105"/>
                      </a:cubicBezTo>
                      <a:cubicBezTo>
                        <a:pt x="32" y="121"/>
                        <a:pt x="29" y="136"/>
                        <a:pt x="27" y="151"/>
                      </a:cubicBezTo>
                      <a:cubicBezTo>
                        <a:pt x="26" y="152"/>
                        <a:pt x="26" y="153"/>
                        <a:pt x="26" y="154"/>
                      </a:cubicBezTo>
                      <a:cubicBezTo>
                        <a:pt x="17" y="153"/>
                        <a:pt x="14" y="149"/>
                        <a:pt x="15" y="141"/>
                      </a:cubicBezTo>
                      <a:cubicBezTo>
                        <a:pt x="17" y="134"/>
                        <a:pt x="18" y="126"/>
                        <a:pt x="20" y="118"/>
                      </a:cubicBezTo>
                      <a:cubicBezTo>
                        <a:pt x="15" y="123"/>
                        <a:pt x="12" y="122"/>
                        <a:pt x="7" y="118"/>
                      </a:cubicBezTo>
                      <a:cubicBezTo>
                        <a:pt x="3" y="114"/>
                        <a:pt x="0" y="109"/>
                        <a:pt x="0" y="103"/>
                      </a:cubicBezTo>
                      <a:cubicBezTo>
                        <a:pt x="0" y="102"/>
                        <a:pt x="1" y="101"/>
                        <a:pt x="1" y="100"/>
                      </a:cubicBezTo>
                      <a:cubicBezTo>
                        <a:pt x="7" y="91"/>
                        <a:pt x="14" y="82"/>
                        <a:pt x="19" y="72"/>
                      </a:cubicBezTo>
                      <a:cubicBezTo>
                        <a:pt x="22" y="67"/>
                        <a:pt x="24" y="61"/>
                        <a:pt x="26" y="55"/>
                      </a:cubicBezTo>
                      <a:cubicBezTo>
                        <a:pt x="27" y="54"/>
                        <a:pt x="25" y="53"/>
                        <a:pt x="25" y="51"/>
                      </a:cubicBezTo>
                      <a:cubicBezTo>
                        <a:pt x="18" y="43"/>
                        <a:pt x="18" y="39"/>
                        <a:pt x="23" y="30"/>
                      </a:cubicBezTo>
                      <a:cubicBezTo>
                        <a:pt x="27" y="23"/>
                        <a:pt x="32" y="17"/>
                        <a:pt x="39" y="14"/>
                      </a:cubicBezTo>
                      <a:cubicBezTo>
                        <a:pt x="45" y="11"/>
                        <a:pt x="50" y="12"/>
                        <a:pt x="53" y="16"/>
                      </a:cubicBezTo>
                      <a:cubicBezTo>
                        <a:pt x="56" y="20"/>
                        <a:pt x="56" y="22"/>
                        <a:pt x="51" y="24"/>
                      </a:cubicBezTo>
                      <a:cubicBezTo>
                        <a:pt x="44" y="26"/>
                        <a:pt x="41" y="31"/>
                        <a:pt x="37" y="36"/>
                      </a:cubicBezTo>
                      <a:cubicBezTo>
                        <a:pt x="36" y="39"/>
                        <a:pt x="36" y="42"/>
                        <a:pt x="39" y="44"/>
                      </a:cubicBezTo>
                      <a:cubicBezTo>
                        <a:pt x="41" y="45"/>
                        <a:pt x="42" y="47"/>
                        <a:pt x="43" y="48"/>
                      </a:cubicBezTo>
                      <a:cubicBezTo>
                        <a:pt x="52" y="58"/>
                        <a:pt x="54" y="62"/>
                        <a:pt x="48" y="73"/>
                      </a:cubicBezTo>
                      <a:close/>
                      <a:moveTo>
                        <a:pt x="79" y="89"/>
                      </a:moveTo>
                      <a:cubicBezTo>
                        <a:pt x="80" y="89"/>
                        <a:pt x="80" y="90"/>
                        <a:pt x="81" y="90"/>
                      </a:cubicBezTo>
                      <a:cubicBezTo>
                        <a:pt x="85" y="86"/>
                        <a:pt x="90" y="81"/>
                        <a:pt x="95" y="76"/>
                      </a:cubicBezTo>
                      <a:cubicBezTo>
                        <a:pt x="97" y="73"/>
                        <a:pt x="95" y="71"/>
                        <a:pt x="92" y="71"/>
                      </a:cubicBezTo>
                      <a:cubicBezTo>
                        <a:pt x="88" y="71"/>
                        <a:pt x="85" y="71"/>
                        <a:pt x="81" y="71"/>
                      </a:cubicBezTo>
                      <a:cubicBezTo>
                        <a:pt x="81" y="75"/>
                        <a:pt x="81" y="77"/>
                        <a:pt x="81" y="80"/>
                      </a:cubicBezTo>
                      <a:cubicBezTo>
                        <a:pt x="81" y="83"/>
                        <a:pt x="80" y="86"/>
                        <a:pt x="79" y="89"/>
                      </a:cubicBezTo>
                      <a:close/>
                      <a:moveTo>
                        <a:pt x="76" y="73"/>
                      </a:moveTo>
                      <a:cubicBezTo>
                        <a:pt x="73" y="74"/>
                        <a:pt x="71" y="75"/>
                        <a:pt x="69" y="77"/>
                      </a:cubicBezTo>
                      <a:cubicBezTo>
                        <a:pt x="68" y="77"/>
                        <a:pt x="67" y="78"/>
                        <a:pt x="67" y="79"/>
                      </a:cubicBezTo>
                      <a:cubicBezTo>
                        <a:pt x="67" y="84"/>
                        <a:pt x="68" y="88"/>
                        <a:pt x="68" y="92"/>
                      </a:cubicBezTo>
                      <a:cubicBezTo>
                        <a:pt x="74" y="91"/>
                        <a:pt x="77" y="83"/>
                        <a:pt x="76" y="73"/>
                      </a:cubicBezTo>
                      <a:close/>
                      <a:moveTo>
                        <a:pt x="63" y="81"/>
                      </a:moveTo>
                      <a:cubicBezTo>
                        <a:pt x="55" y="84"/>
                        <a:pt x="54" y="85"/>
                        <a:pt x="56" y="88"/>
                      </a:cubicBezTo>
                      <a:cubicBezTo>
                        <a:pt x="58" y="94"/>
                        <a:pt x="60" y="95"/>
                        <a:pt x="65" y="93"/>
                      </a:cubicBezTo>
                      <a:cubicBezTo>
                        <a:pt x="64" y="89"/>
                        <a:pt x="63" y="85"/>
                        <a:pt x="63" y="8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01" name="Freeform 14"/>
                <p:cNvSpPr/>
                <p:nvPr/>
              </p:nvSpPr>
              <p:spPr bwMode="auto">
                <a:xfrm>
                  <a:off x="6259513" y="2578101"/>
                  <a:ext cx="68263" cy="182563"/>
                </a:xfrm>
                <a:custGeom>
                  <a:avLst/>
                  <a:gdLst>
                    <a:gd name="T0" fmla="*/ 9 w 16"/>
                    <a:gd name="T1" fmla="*/ 0 h 43"/>
                    <a:gd name="T2" fmla="*/ 15 w 16"/>
                    <a:gd name="T3" fmla="*/ 11 h 43"/>
                    <a:gd name="T4" fmla="*/ 9 w 16"/>
                    <a:gd name="T5" fmla="*/ 43 h 43"/>
                    <a:gd name="T6" fmla="*/ 2 w 16"/>
                    <a:gd name="T7" fmla="*/ 39 h 43"/>
                    <a:gd name="T8" fmla="*/ 0 w 16"/>
                    <a:gd name="T9" fmla="*/ 35 h 43"/>
                    <a:gd name="T10" fmla="*/ 9 w 16"/>
                    <a:gd name="T11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43">
                      <a:moveTo>
                        <a:pt x="9" y="0"/>
                      </a:moveTo>
                      <a:cubicBezTo>
                        <a:pt x="15" y="3"/>
                        <a:pt x="16" y="6"/>
                        <a:pt x="15" y="11"/>
                      </a:cubicBezTo>
                      <a:cubicBezTo>
                        <a:pt x="12" y="21"/>
                        <a:pt x="11" y="32"/>
                        <a:pt x="9" y="43"/>
                      </a:cubicBezTo>
                      <a:cubicBezTo>
                        <a:pt x="6" y="41"/>
                        <a:pt x="4" y="40"/>
                        <a:pt x="2" y="39"/>
                      </a:cubicBezTo>
                      <a:cubicBezTo>
                        <a:pt x="1" y="38"/>
                        <a:pt x="0" y="37"/>
                        <a:pt x="0" y="35"/>
                      </a:cubicBezTo>
                      <a:cubicBezTo>
                        <a:pt x="3" y="24"/>
                        <a:pt x="6" y="12"/>
                        <a:pt x="9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3" name="组合 92"/>
              <p:cNvGrpSpPr/>
              <p:nvPr/>
            </p:nvGrpSpPr>
            <p:grpSpPr>
              <a:xfrm>
                <a:off x="3173775" y="375308"/>
                <a:ext cx="396626" cy="341923"/>
                <a:chOff x="6186488" y="2930526"/>
                <a:chExt cx="368300" cy="317500"/>
              </a:xfrm>
              <a:grpFill/>
            </p:grpSpPr>
            <p:sp>
              <p:nvSpPr>
                <p:cNvPr id="97" name="Freeform 18"/>
                <p:cNvSpPr/>
                <p:nvPr/>
              </p:nvSpPr>
              <p:spPr bwMode="auto">
                <a:xfrm>
                  <a:off x="6310313" y="2930526"/>
                  <a:ext cx="244475" cy="317500"/>
                </a:xfrm>
                <a:custGeom>
                  <a:avLst/>
                  <a:gdLst>
                    <a:gd name="T0" fmla="*/ 49 w 57"/>
                    <a:gd name="T1" fmla="*/ 74 h 75"/>
                    <a:gd name="T2" fmla="*/ 40 w 57"/>
                    <a:gd name="T3" fmla="*/ 67 h 75"/>
                    <a:gd name="T4" fmla="*/ 33 w 57"/>
                    <a:gd name="T5" fmla="*/ 48 h 75"/>
                    <a:gd name="T6" fmla="*/ 27 w 57"/>
                    <a:gd name="T7" fmla="*/ 46 h 75"/>
                    <a:gd name="T8" fmla="*/ 11 w 57"/>
                    <a:gd name="T9" fmla="*/ 60 h 75"/>
                    <a:gd name="T10" fmla="*/ 5 w 57"/>
                    <a:gd name="T11" fmla="*/ 60 h 75"/>
                    <a:gd name="T12" fmla="*/ 6 w 57"/>
                    <a:gd name="T13" fmla="*/ 46 h 75"/>
                    <a:gd name="T14" fmla="*/ 27 w 57"/>
                    <a:gd name="T15" fmla="*/ 26 h 75"/>
                    <a:gd name="T16" fmla="*/ 40 w 57"/>
                    <a:gd name="T17" fmla="*/ 10 h 75"/>
                    <a:gd name="T18" fmla="*/ 41 w 57"/>
                    <a:gd name="T19" fmla="*/ 6 h 75"/>
                    <a:gd name="T20" fmla="*/ 45 w 57"/>
                    <a:gd name="T21" fmla="*/ 0 h 75"/>
                    <a:gd name="T22" fmla="*/ 53 w 57"/>
                    <a:gd name="T23" fmla="*/ 3 h 75"/>
                    <a:gd name="T24" fmla="*/ 53 w 57"/>
                    <a:gd name="T25" fmla="*/ 20 h 75"/>
                    <a:gd name="T26" fmla="*/ 37 w 57"/>
                    <a:gd name="T27" fmla="*/ 38 h 75"/>
                    <a:gd name="T28" fmla="*/ 49 w 57"/>
                    <a:gd name="T29" fmla="*/ 74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57" h="75">
                      <a:moveTo>
                        <a:pt x="49" y="74"/>
                      </a:moveTo>
                      <a:cubicBezTo>
                        <a:pt x="43" y="75"/>
                        <a:pt x="41" y="72"/>
                        <a:pt x="40" y="67"/>
                      </a:cubicBezTo>
                      <a:cubicBezTo>
                        <a:pt x="38" y="61"/>
                        <a:pt x="35" y="54"/>
                        <a:pt x="33" y="48"/>
                      </a:cubicBezTo>
                      <a:cubicBezTo>
                        <a:pt x="32" y="45"/>
                        <a:pt x="30" y="44"/>
                        <a:pt x="27" y="46"/>
                      </a:cubicBezTo>
                      <a:cubicBezTo>
                        <a:pt x="22" y="51"/>
                        <a:pt x="16" y="55"/>
                        <a:pt x="11" y="60"/>
                      </a:cubicBezTo>
                      <a:cubicBezTo>
                        <a:pt x="8" y="63"/>
                        <a:pt x="7" y="62"/>
                        <a:pt x="5" y="60"/>
                      </a:cubicBezTo>
                      <a:cubicBezTo>
                        <a:pt x="0" y="54"/>
                        <a:pt x="0" y="51"/>
                        <a:pt x="6" y="46"/>
                      </a:cubicBezTo>
                      <a:cubicBezTo>
                        <a:pt x="13" y="39"/>
                        <a:pt x="20" y="33"/>
                        <a:pt x="27" y="26"/>
                      </a:cubicBezTo>
                      <a:cubicBezTo>
                        <a:pt x="32" y="21"/>
                        <a:pt x="36" y="15"/>
                        <a:pt x="40" y="10"/>
                      </a:cubicBezTo>
                      <a:cubicBezTo>
                        <a:pt x="40" y="9"/>
                        <a:pt x="41" y="7"/>
                        <a:pt x="41" y="6"/>
                      </a:cubicBezTo>
                      <a:cubicBezTo>
                        <a:pt x="40" y="3"/>
                        <a:pt x="42" y="0"/>
                        <a:pt x="45" y="0"/>
                      </a:cubicBezTo>
                      <a:cubicBezTo>
                        <a:pt x="48" y="0"/>
                        <a:pt x="51" y="1"/>
                        <a:pt x="53" y="3"/>
                      </a:cubicBezTo>
                      <a:cubicBezTo>
                        <a:pt x="57" y="6"/>
                        <a:pt x="57" y="16"/>
                        <a:pt x="53" y="20"/>
                      </a:cubicBezTo>
                      <a:cubicBezTo>
                        <a:pt x="48" y="26"/>
                        <a:pt x="42" y="32"/>
                        <a:pt x="37" y="38"/>
                      </a:cubicBezTo>
                      <a:cubicBezTo>
                        <a:pt x="44" y="49"/>
                        <a:pt x="49" y="61"/>
                        <a:pt x="49" y="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8" name="Freeform 19"/>
                <p:cNvSpPr/>
                <p:nvPr/>
              </p:nvSpPr>
              <p:spPr bwMode="auto">
                <a:xfrm>
                  <a:off x="6186488" y="3009901"/>
                  <a:ext cx="123825" cy="234950"/>
                </a:xfrm>
                <a:custGeom>
                  <a:avLst/>
                  <a:gdLst>
                    <a:gd name="T0" fmla="*/ 12 w 29"/>
                    <a:gd name="T1" fmla="*/ 30 h 55"/>
                    <a:gd name="T2" fmla="*/ 20 w 29"/>
                    <a:gd name="T3" fmla="*/ 7 h 55"/>
                    <a:gd name="T4" fmla="*/ 25 w 29"/>
                    <a:gd name="T5" fmla="*/ 1 h 55"/>
                    <a:gd name="T6" fmla="*/ 26 w 29"/>
                    <a:gd name="T7" fmla="*/ 9 h 55"/>
                    <a:gd name="T8" fmla="*/ 16 w 29"/>
                    <a:gd name="T9" fmla="*/ 39 h 55"/>
                    <a:gd name="T10" fmla="*/ 13 w 29"/>
                    <a:gd name="T11" fmla="*/ 52 h 55"/>
                    <a:gd name="T12" fmla="*/ 7 w 29"/>
                    <a:gd name="T13" fmla="*/ 54 h 55"/>
                    <a:gd name="T14" fmla="*/ 2 w 29"/>
                    <a:gd name="T15" fmla="*/ 41 h 55"/>
                    <a:gd name="T16" fmla="*/ 3 w 29"/>
                    <a:gd name="T17" fmla="*/ 32 h 55"/>
                    <a:gd name="T18" fmla="*/ 2 w 29"/>
                    <a:gd name="T19" fmla="*/ 6 h 55"/>
                    <a:gd name="T20" fmla="*/ 6 w 29"/>
                    <a:gd name="T21" fmla="*/ 5 h 55"/>
                    <a:gd name="T22" fmla="*/ 10 w 29"/>
                    <a:gd name="T23" fmla="*/ 14 h 55"/>
                    <a:gd name="T24" fmla="*/ 11 w 29"/>
                    <a:gd name="T25" fmla="*/ 30 h 55"/>
                    <a:gd name="T26" fmla="*/ 12 w 29"/>
                    <a:gd name="T27" fmla="*/ 3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55">
                      <a:moveTo>
                        <a:pt x="12" y="30"/>
                      </a:moveTo>
                      <a:cubicBezTo>
                        <a:pt x="15" y="23"/>
                        <a:pt x="17" y="15"/>
                        <a:pt x="20" y="7"/>
                      </a:cubicBezTo>
                      <a:cubicBezTo>
                        <a:pt x="21" y="5"/>
                        <a:pt x="21" y="0"/>
                        <a:pt x="25" y="1"/>
                      </a:cubicBezTo>
                      <a:cubicBezTo>
                        <a:pt x="29" y="2"/>
                        <a:pt x="27" y="6"/>
                        <a:pt x="26" y="9"/>
                      </a:cubicBezTo>
                      <a:cubicBezTo>
                        <a:pt x="23" y="19"/>
                        <a:pt x="19" y="29"/>
                        <a:pt x="16" y="39"/>
                      </a:cubicBezTo>
                      <a:cubicBezTo>
                        <a:pt x="15" y="43"/>
                        <a:pt x="14" y="48"/>
                        <a:pt x="13" y="52"/>
                      </a:cubicBezTo>
                      <a:cubicBezTo>
                        <a:pt x="12" y="55"/>
                        <a:pt x="10" y="55"/>
                        <a:pt x="7" y="54"/>
                      </a:cubicBezTo>
                      <a:cubicBezTo>
                        <a:pt x="1" y="50"/>
                        <a:pt x="0" y="49"/>
                        <a:pt x="2" y="41"/>
                      </a:cubicBezTo>
                      <a:cubicBezTo>
                        <a:pt x="3" y="38"/>
                        <a:pt x="3" y="35"/>
                        <a:pt x="3" y="32"/>
                      </a:cubicBezTo>
                      <a:cubicBezTo>
                        <a:pt x="3" y="23"/>
                        <a:pt x="2" y="15"/>
                        <a:pt x="2" y="6"/>
                      </a:cubicBezTo>
                      <a:cubicBezTo>
                        <a:pt x="2" y="3"/>
                        <a:pt x="5" y="3"/>
                        <a:pt x="6" y="5"/>
                      </a:cubicBezTo>
                      <a:cubicBezTo>
                        <a:pt x="8" y="7"/>
                        <a:pt x="10" y="11"/>
                        <a:pt x="10" y="14"/>
                      </a:cubicBezTo>
                      <a:cubicBezTo>
                        <a:pt x="11" y="19"/>
                        <a:pt x="11" y="25"/>
                        <a:pt x="11" y="30"/>
                      </a:cubicBezTo>
                      <a:cubicBezTo>
                        <a:pt x="11" y="30"/>
                        <a:pt x="12" y="30"/>
                        <a:pt x="12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9" name="Freeform 20"/>
                <p:cNvSpPr/>
                <p:nvPr/>
              </p:nvSpPr>
              <p:spPr bwMode="auto">
                <a:xfrm>
                  <a:off x="6259513" y="2933701"/>
                  <a:ext cx="114300" cy="73025"/>
                </a:xfrm>
                <a:custGeom>
                  <a:avLst/>
                  <a:gdLst>
                    <a:gd name="T0" fmla="*/ 27 w 27"/>
                    <a:gd name="T1" fmla="*/ 1 h 17"/>
                    <a:gd name="T2" fmla="*/ 16 w 27"/>
                    <a:gd name="T3" fmla="*/ 14 h 17"/>
                    <a:gd name="T4" fmla="*/ 5 w 27"/>
                    <a:gd name="T5" fmla="*/ 13 h 17"/>
                    <a:gd name="T6" fmla="*/ 0 w 27"/>
                    <a:gd name="T7" fmla="*/ 4 h 17"/>
                    <a:gd name="T8" fmla="*/ 9 w 27"/>
                    <a:gd name="T9" fmla="*/ 2 h 17"/>
                    <a:gd name="T10" fmla="*/ 27 w 27"/>
                    <a:gd name="T11" fmla="*/ 0 h 17"/>
                    <a:gd name="T12" fmla="*/ 27 w 27"/>
                    <a:gd name="T13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7" h="17">
                      <a:moveTo>
                        <a:pt x="27" y="1"/>
                      </a:moveTo>
                      <a:cubicBezTo>
                        <a:pt x="24" y="6"/>
                        <a:pt x="20" y="10"/>
                        <a:pt x="16" y="14"/>
                      </a:cubicBezTo>
                      <a:cubicBezTo>
                        <a:pt x="14" y="17"/>
                        <a:pt x="8" y="16"/>
                        <a:pt x="5" y="13"/>
                      </a:cubicBezTo>
                      <a:cubicBezTo>
                        <a:pt x="3" y="10"/>
                        <a:pt x="1" y="7"/>
                        <a:pt x="0" y="4"/>
                      </a:cubicBezTo>
                      <a:cubicBezTo>
                        <a:pt x="3" y="3"/>
                        <a:pt x="6" y="2"/>
                        <a:pt x="9" y="2"/>
                      </a:cubicBezTo>
                      <a:cubicBezTo>
                        <a:pt x="15" y="1"/>
                        <a:pt x="21" y="1"/>
                        <a:pt x="27" y="0"/>
                      </a:cubicBezTo>
                      <a:cubicBezTo>
                        <a:pt x="27" y="1"/>
                        <a:pt x="27" y="1"/>
                        <a:pt x="2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4" name="组合 93"/>
              <p:cNvGrpSpPr/>
              <p:nvPr/>
            </p:nvGrpSpPr>
            <p:grpSpPr>
              <a:xfrm>
                <a:off x="4613362" y="313351"/>
                <a:ext cx="454961" cy="453362"/>
                <a:chOff x="11893465" y="1994536"/>
                <a:chExt cx="274986" cy="274018"/>
              </a:xfrm>
              <a:grpFill/>
            </p:grpSpPr>
            <p:sp>
              <p:nvSpPr>
                <p:cNvPr id="95" name="Freeform 11"/>
                <p:cNvSpPr>
                  <a:spLocks noEditPoints="1"/>
                </p:cNvSpPr>
                <p:nvPr/>
              </p:nvSpPr>
              <p:spPr bwMode="auto">
                <a:xfrm>
                  <a:off x="11976100" y="1994536"/>
                  <a:ext cx="192351" cy="269291"/>
                </a:xfrm>
                <a:custGeom>
                  <a:avLst/>
                  <a:gdLst>
                    <a:gd name="T0" fmla="*/ 29 w 72"/>
                    <a:gd name="T1" fmla="*/ 49 h 102"/>
                    <a:gd name="T2" fmla="*/ 15 w 72"/>
                    <a:gd name="T3" fmla="*/ 43 h 102"/>
                    <a:gd name="T4" fmla="*/ 10 w 72"/>
                    <a:gd name="T5" fmla="*/ 21 h 102"/>
                    <a:gd name="T6" fmla="*/ 13 w 72"/>
                    <a:gd name="T7" fmla="*/ 15 h 102"/>
                    <a:gd name="T8" fmla="*/ 19 w 72"/>
                    <a:gd name="T9" fmla="*/ 18 h 102"/>
                    <a:gd name="T10" fmla="*/ 20 w 72"/>
                    <a:gd name="T11" fmla="*/ 26 h 102"/>
                    <a:gd name="T12" fmla="*/ 35 w 72"/>
                    <a:gd name="T13" fmla="*/ 22 h 102"/>
                    <a:gd name="T14" fmla="*/ 40 w 72"/>
                    <a:gd name="T15" fmla="*/ 16 h 102"/>
                    <a:gd name="T16" fmla="*/ 43 w 72"/>
                    <a:gd name="T17" fmla="*/ 14 h 102"/>
                    <a:gd name="T18" fmla="*/ 44 w 72"/>
                    <a:gd name="T19" fmla="*/ 19 h 102"/>
                    <a:gd name="T20" fmla="*/ 43 w 72"/>
                    <a:gd name="T21" fmla="*/ 28 h 102"/>
                    <a:gd name="T22" fmla="*/ 36 w 72"/>
                    <a:gd name="T23" fmla="*/ 40 h 102"/>
                    <a:gd name="T24" fmla="*/ 37 w 72"/>
                    <a:gd name="T25" fmla="*/ 42 h 102"/>
                    <a:gd name="T26" fmla="*/ 44 w 72"/>
                    <a:gd name="T27" fmla="*/ 38 h 102"/>
                    <a:gd name="T28" fmla="*/ 56 w 72"/>
                    <a:gd name="T29" fmla="*/ 20 h 102"/>
                    <a:gd name="T30" fmla="*/ 49 w 72"/>
                    <a:gd name="T31" fmla="*/ 9 h 102"/>
                    <a:gd name="T32" fmla="*/ 28 w 72"/>
                    <a:gd name="T33" fmla="*/ 14 h 102"/>
                    <a:gd name="T34" fmla="*/ 20 w 72"/>
                    <a:gd name="T35" fmla="*/ 13 h 102"/>
                    <a:gd name="T36" fmla="*/ 22 w 72"/>
                    <a:gd name="T37" fmla="*/ 6 h 102"/>
                    <a:gd name="T38" fmla="*/ 50 w 72"/>
                    <a:gd name="T39" fmla="*/ 1 h 102"/>
                    <a:gd name="T40" fmla="*/ 68 w 72"/>
                    <a:gd name="T41" fmla="*/ 12 h 102"/>
                    <a:gd name="T42" fmla="*/ 67 w 72"/>
                    <a:gd name="T43" fmla="*/ 24 h 102"/>
                    <a:gd name="T44" fmla="*/ 49 w 72"/>
                    <a:gd name="T45" fmla="*/ 48 h 102"/>
                    <a:gd name="T46" fmla="*/ 42 w 72"/>
                    <a:gd name="T47" fmla="*/ 49 h 102"/>
                    <a:gd name="T48" fmla="*/ 37 w 72"/>
                    <a:gd name="T49" fmla="*/ 47 h 102"/>
                    <a:gd name="T50" fmla="*/ 35 w 72"/>
                    <a:gd name="T51" fmla="*/ 52 h 102"/>
                    <a:gd name="T52" fmla="*/ 41 w 72"/>
                    <a:gd name="T53" fmla="*/ 58 h 102"/>
                    <a:gd name="T54" fmla="*/ 48 w 72"/>
                    <a:gd name="T55" fmla="*/ 57 h 102"/>
                    <a:gd name="T56" fmla="*/ 53 w 72"/>
                    <a:gd name="T57" fmla="*/ 59 h 102"/>
                    <a:gd name="T58" fmla="*/ 53 w 72"/>
                    <a:gd name="T59" fmla="*/ 66 h 102"/>
                    <a:gd name="T60" fmla="*/ 48 w 72"/>
                    <a:gd name="T61" fmla="*/ 70 h 102"/>
                    <a:gd name="T62" fmla="*/ 37 w 72"/>
                    <a:gd name="T63" fmla="*/ 81 h 102"/>
                    <a:gd name="T64" fmla="*/ 45 w 72"/>
                    <a:gd name="T65" fmla="*/ 81 h 102"/>
                    <a:gd name="T66" fmla="*/ 57 w 72"/>
                    <a:gd name="T67" fmla="*/ 89 h 102"/>
                    <a:gd name="T68" fmla="*/ 51 w 72"/>
                    <a:gd name="T69" fmla="*/ 98 h 102"/>
                    <a:gd name="T70" fmla="*/ 26 w 72"/>
                    <a:gd name="T71" fmla="*/ 101 h 102"/>
                    <a:gd name="T72" fmla="*/ 17 w 72"/>
                    <a:gd name="T73" fmla="*/ 96 h 102"/>
                    <a:gd name="T74" fmla="*/ 15 w 72"/>
                    <a:gd name="T75" fmla="*/ 94 h 102"/>
                    <a:gd name="T76" fmla="*/ 19 w 72"/>
                    <a:gd name="T77" fmla="*/ 77 h 102"/>
                    <a:gd name="T78" fmla="*/ 27 w 72"/>
                    <a:gd name="T79" fmla="*/ 70 h 102"/>
                    <a:gd name="T80" fmla="*/ 27 w 72"/>
                    <a:gd name="T81" fmla="*/ 69 h 102"/>
                    <a:gd name="T82" fmla="*/ 21 w 72"/>
                    <a:gd name="T83" fmla="*/ 71 h 102"/>
                    <a:gd name="T84" fmla="*/ 9 w 72"/>
                    <a:gd name="T85" fmla="*/ 76 h 102"/>
                    <a:gd name="T86" fmla="*/ 3 w 72"/>
                    <a:gd name="T87" fmla="*/ 75 h 102"/>
                    <a:gd name="T88" fmla="*/ 4 w 72"/>
                    <a:gd name="T89" fmla="*/ 69 h 102"/>
                    <a:gd name="T90" fmla="*/ 26 w 72"/>
                    <a:gd name="T91" fmla="*/ 60 h 102"/>
                    <a:gd name="T92" fmla="*/ 28 w 72"/>
                    <a:gd name="T93" fmla="*/ 57 h 102"/>
                    <a:gd name="T94" fmla="*/ 29 w 72"/>
                    <a:gd name="T95" fmla="*/ 49 h 102"/>
                    <a:gd name="T96" fmla="*/ 34 w 72"/>
                    <a:gd name="T97" fmla="*/ 29 h 102"/>
                    <a:gd name="T98" fmla="*/ 33 w 72"/>
                    <a:gd name="T99" fmla="*/ 28 h 102"/>
                    <a:gd name="T100" fmla="*/ 26 w 72"/>
                    <a:gd name="T101" fmla="*/ 32 h 102"/>
                    <a:gd name="T102" fmla="*/ 23 w 72"/>
                    <a:gd name="T103" fmla="*/ 36 h 102"/>
                    <a:gd name="T104" fmla="*/ 26 w 72"/>
                    <a:gd name="T105" fmla="*/ 42 h 102"/>
                    <a:gd name="T106" fmla="*/ 31 w 72"/>
                    <a:gd name="T107" fmla="*/ 40 h 102"/>
                    <a:gd name="T108" fmla="*/ 34 w 72"/>
                    <a:gd name="T109" fmla="*/ 29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72" h="102">
                      <a:moveTo>
                        <a:pt x="29" y="49"/>
                      </a:moveTo>
                      <a:cubicBezTo>
                        <a:pt x="19" y="52"/>
                        <a:pt x="18" y="52"/>
                        <a:pt x="15" y="43"/>
                      </a:cubicBezTo>
                      <a:cubicBezTo>
                        <a:pt x="13" y="36"/>
                        <a:pt x="11" y="28"/>
                        <a:pt x="10" y="21"/>
                      </a:cubicBezTo>
                      <a:cubicBezTo>
                        <a:pt x="9" y="19"/>
                        <a:pt x="11" y="16"/>
                        <a:pt x="13" y="15"/>
                      </a:cubicBezTo>
                      <a:cubicBezTo>
                        <a:pt x="16" y="13"/>
                        <a:pt x="18" y="16"/>
                        <a:pt x="19" y="18"/>
                      </a:cubicBezTo>
                      <a:cubicBezTo>
                        <a:pt x="19" y="21"/>
                        <a:pt x="20" y="23"/>
                        <a:pt x="20" y="26"/>
                      </a:cubicBezTo>
                      <a:cubicBezTo>
                        <a:pt x="26" y="25"/>
                        <a:pt x="31" y="24"/>
                        <a:pt x="35" y="22"/>
                      </a:cubicBezTo>
                      <a:cubicBezTo>
                        <a:pt x="37" y="21"/>
                        <a:pt x="38" y="18"/>
                        <a:pt x="40" y="16"/>
                      </a:cubicBezTo>
                      <a:cubicBezTo>
                        <a:pt x="41" y="15"/>
                        <a:pt x="42" y="14"/>
                        <a:pt x="43" y="14"/>
                      </a:cubicBezTo>
                      <a:cubicBezTo>
                        <a:pt x="44" y="15"/>
                        <a:pt x="44" y="17"/>
                        <a:pt x="44" y="19"/>
                      </a:cubicBezTo>
                      <a:cubicBezTo>
                        <a:pt x="44" y="22"/>
                        <a:pt x="43" y="25"/>
                        <a:pt x="43" y="28"/>
                      </a:cubicBezTo>
                      <a:cubicBezTo>
                        <a:pt x="37" y="29"/>
                        <a:pt x="39" y="36"/>
                        <a:pt x="36" y="40"/>
                      </a:cubicBezTo>
                      <a:cubicBezTo>
                        <a:pt x="36" y="41"/>
                        <a:pt x="37" y="41"/>
                        <a:pt x="37" y="42"/>
                      </a:cubicBezTo>
                      <a:cubicBezTo>
                        <a:pt x="39" y="41"/>
                        <a:pt x="42" y="40"/>
                        <a:pt x="44" y="38"/>
                      </a:cubicBezTo>
                      <a:cubicBezTo>
                        <a:pt x="48" y="32"/>
                        <a:pt x="52" y="26"/>
                        <a:pt x="56" y="20"/>
                      </a:cubicBezTo>
                      <a:cubicBezTo>
                        <a:pt x="59" y="15"/>
                        <a:pt x="56" y="9"/>
                        <a:pt x="49" y="9"/>
                      </a:cubicBezTo>
                      <a:cubicBezTo>
                        <a:pt x="42" y="8"/>
                        <a:pt x="34" y="10"/>
                        <a:pt x="28" y="14"/>
                      </a:cubicBezTo>
                      <a:cubicBezTo>
                        <a:pt x="25" y="16"/>
                        <a:pt x="22" y="15"/>
                        <a:pt x="20" y="13"/>
                      </a:cubicBezTo>
                      <a:cubicBezTo>
                        <a:pt x="17" y="9"/>
                        <a:pt x="17" y="7"/>
                        <a:pt x="22" y="6"/>
                      </a:cubicBezTo>
                      <a:cubicBezTo>
                        <a:pt x="31" y="3"/>
                        <a:pt x="40" y="0"/>
                        <a:pt x="50" y="1"/>
                      </a:cubicBezTo>
                      <a:cubicBezTo>
                        <a:pt x="58" y="1"/>
                        <a:pt x="63" y="7"/>
                        <a:pt x="68" y="12"/>
                      </a:cubicBezTo>
                      <a:cubicBezTo>
                        <a:pt x="72" y="15"/>
                        <a:pt x="70" y="20"/>
                        <a:pt x="67" y="24"/>
                      </a:cubicBezTo>
                      <a:cubicBezTo>
                        <a:pt x="61" y="32"/>
                        <a:pt x="55" y="40"/>
                        <a:pt x="49" y="48"/>
                      </a:cubicBezTo>
                      <a:cubicBezTo>
                        <a:pt x="47" y="51"/>
                        <a:pt x="45" y="52"/>
                        <a:pt x="42" y="49"/>
                      </a:cubicBezTo>
                      <a:cubicBezTo>
                        <a:pt x="41" y="48"/>
                        <a:pt x="38" y="47"/>
                        <a:pt x="37" y="47"/>
                      </a:cubicBezTo>
                      <a:cubicBezTo>
                        <a:pt x="36" y="48"/>
                        <a:pt x="35" y="50"/>
                        <a:pt x="35" y="52"/>
                      </a:cubicBezTo>
                      <a:cubicBezTo>
                        <a:pt x="34" y="59"/>
                        <a:pt x="34" y="59"/>
                        <a:pt x="41" y="58"/>
                      </a:cubicBezTo>
                      <a:cubicBezTo>
                        <a:pt x="43" y="57"/>
                        <a:pt x="46" y="56"/>
                        <a:pt x="48" y="57"/>
                      </a:cubicBezTo>
                      <a:cubicBezTo>
                        <a:pt x="50" y="57"/>
                        <a:pt x="53" y="58"/>
                        <a:pt x="53" y="59"/>
                      </a:cubicBezTo>
                      <a:cubicBezTo>
                        <a:pt x="54" y="61"/>
                        <a:pt x="54" y="64"/>
                        <a:pt x="53" y="66"/>
                      </a:cubicBezTo>
                      <a:cubicBezTo>
                        <a:pt x="52" y="68"/>
                        <a:pt x="50" y="69"/>
                        <a:pt x="48" y="70"/>
                      </a:cubicBezTo>
                      <a:cubicBezTo>
                        <a:pt x="44" y="73"/>
                        <a:pt x="39" y="75"/>
                        <a:pt x="37" y="81"/>
                      </a:cubicBezTo>
                      <a:cubicBezTo>
                        <a:pt x="40" y="81"/>
                        <a:pt x="43" y="81"/>
                        <a:pt x="45" y="81"/>
                      </a:cubicBezTo>
                      <a:cubicBezTo>
                        <a:pt x="51" y="81"/>
                        <a:pt x="56" y="84"/>
                        <a:pt x="57" y="89"/>
                      </a:cubicBezTo>
                      <a:cubicBezTo>
                        <a:pt x="58" y="93"/>
                        <a:pt x="55" y="97"/>
                        <a:pt x="51" y="98"/>
                      </a:cubicBezTo>
                      <a:cubicBezTo>
                        <a:pt x="43" y="99"/>
                        <a:pt x="35" y="100"/>
                        <a:pt x="26" y="101"/>
                      </a:cubicBezTo>
                      <a:cubicBezTo>
                        <a:pt x="22" y="102"/>
                        <a:pt x="19" y="100"/>
                        <a:pt x="17" y="96"/>
                      </a:cubicBezTo>
                      <a:cubicBezTo>
                        <a:pt x="16" y="96"/>
                        <a:pt x="16" y="95"/>
                        <a:pt x="15" y="94"/>
                      </a:cubicBezTo>
                      <a:cubicBezTo>
                        <a:pt x="11" y="84"/>
                        <a:pt x="11" y="84"/>
                        <a:pt x="19" y="77"/>
                      </a:cubicBezTo>
                      <a:cubicBezTo>
                        <a:pt x="22" y="75"/>
                        <a:pt x="24" y="72"/>
                        <a:pt x="27" y="70"/>
                      </a:cubicBezTo>
                      <a:cubicBezTo>
                        <a:pt x="27" y="70"/>
                        <a:pt x="27" y="69"/>
                        <a:pt x="27" y="69"/>
                      </a:cubicBezTo>
                      <a:cubicBezTo>
                        <a:pt x="25" y="69"/>
                        <a:pt x="23" y="70"/>
                        <a:pt x="21" y="71"/>
                      </a:cubicBezTo>
                      <a:cubicBezTo>
                        <a:pt x="17" y="72"/>
                        <a:pt x="13" y="74"/>
                        <a:pt x="9" y="76"/>
                      </a:cubicBezTo>
                      <a:cubicBezTo>
                        <a:pt x="7" y="76"/>
                        <a:pt x="5" y="76"/>
                        <a:pt x="3" y="75"/>
                      </a:cubicBezTo>
                      <a:cubicBezTo>
                        <a:pt x="0" y="72"/>
                        <a:pt x="0" y="71"/>
                        <a:pt x="4" y="69"/>
                      </a:cubicBezTo>
                      <a:cubicBezTo>
                        <a:pt x="12" y="66"/>
                        <a:pt x="19" y="63"/>
                        <a:pt x="26" y="60"/>
                      </a:cubicBezTo>
                      <a:cubicBezTo>
                        <a:pt x="27" y="60"/>
                        <a:pt x="28" y="58"/>
                        <a:pt x="28" y="57"/>
                      </a:cubicBezTo>
                      <a:cubicBezTo>
                        <a:pt x="29" y="55"/>
                        <a:pt x="29" y="52"/>
                        <a:pt x="29" y="49"/>
                      </a:cubicBezTo>
                      <a:close/>
                      <a:moveTo>
                        <a:pt x="34" y="29"/>
                      </a:moveTo>
                      <a:cubicBezTo>
                        <a:pt x="34" y="29"/>
                        <a:pt x="34" y="29"/>
                        <a:pt x="33" y="28"/>
                      </a:cubicBezTo>
                      <a:cubicBezTo>
                        <a:pt x="31" y="29"/>
                        <a:pt x="28" y="30"/>
                        <a:pt x="26" y="32"/>
                      </a:cubicBezTo>
                      <a:cubicBezTo>
                        <a:pt x="24" y="32"/>
                        <a:pt x="22" y="34"/>
                        <a:pt x="23" y="36"/>
                      </a:cubicBezTo>
                      <a:cubicBezTo>
                        <a:pt x="23" y="38"/>
                        <a:pt x="25" y="40"/>
                        <a:pt x="26" y="42"/>
                      </a:cubicBezTo>
                      <a:cubicBezTo>
                        <a:pt x="27" y="42"/>
                        <a:pt x="30" y="41"/>
                        <a:pt x="31" y="40"/>
                      </a:cubicBezTo>
                      <a:cubicBezTo>
                        <a:pt x="32" y="37"/>
                        <a:pt x="33" y="33"/>
                        <a:pt x="3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96" name="Freeform 12"/>
                <p:cNvSpPr/>
                <p:nvPr/>
              </p:nvSpPr>
              <p:spPr bwMode="auto">
                <a:xfrm>
                  <a:off x="11893465" y="2009127"/>
                  <a:ext cx="103574" cy="259427"/>
                </a:xfrm>
                <a:custGeom>
                  <a:avLst/>
                  <a:gdLst>
                    <a:gd name="T0" fmla="*/ 30 w 39"/>
                    <a:gd name="T1" fmla="*/ 44 h 98"/>
                    <a:gd name="T2" fmla="*/ 36 w 39"/>
                    <a:gd name="T3" fmla="*/ 34 h 98"/>
                    <a:gd name="T4" fmla="*/ 37 w 39"/>
                    <a:gd name="T5" fmla="*/ 51 h 98"/>
                    <a:gd name="T6" fmla="*/ 25 w 39"/>
                    <a:gd name="T7" fmla="*/ 82 h 98"/>
                    <a:gd name="T8" fmla="*/ 21 w 39"/>
                    <a:gd name="T9" fmla="*/ 98 h 98"/>
                    <a:gd name="T10" fmla="*/ 13 w 39"/>
                    <a:gd name="T11" fmla="*/ 96 h 98"/>
                    <a:gd name="T12" fmla="*/ 5 w 39"/>
                    <a:gd name="T13" fmla="*/ 83 h 98"/>
                    <a:gd name="T14" fmla="*/ 11 w 39"/>
                    <a:gd name="T15" fmla="*/ 62 h 98"/>
                    <a:gd name="T16" fmla="*/ 9 w 39"/>
                    <a:gd name="T17" fmla="*/ 43 h 98"/>
                    <a:gd name="T18" fmla="*/ 12 w 39"/>
                    <a:gd name="T19" fmla="*/ 38 h 98"/>
                    <a:gd name="T20" fmla="*/ 18 w 39"/>
                    <a:gd name="T21" fmla="*/ 33 h 98"/>
                    <a:gd name="T22" fmla="*/ 23 w 39"/>
                    <a:gd name="T23" fmla="*/ 12 h 98"/>
                    <a:gd name="T24" fmla="*/ 11 w 39"/>
                    <a:gd name="T25" fmla="*/ 16 h 98"/>
                    <a:gd name="T26" fmla="*/ 2 w 39"/>
                    <a:gd name="T27" fmla="*/ 16 h 98"/>
                    <a:gd name="T28" fmla="*/ 0 w 39"/>
                    <a:gd name="T29" fmla="*/ 12 h 98"/>
                    <a:gd name="T30" fmla="*/ 3 w 39"/>
                    <a:gd name="T31" fmla="*/ 10 h 98"/>
                    <a:gd name="T32" fmla="*/ 16 w 39"/>
                    <a:gd name="T33" fmla="*/ 7 h 98"/>
                    <a:gd name="T34" fmla="*/ 26 w 39"/>
                    <a:gd name="T35" fmla="*/ 2 h 98"/>
                    <a:gd name="T36" fmla="*/ 32 w 39"/>
                    <a:gd name="T37" fmla="*/ 1 h 98"/>
                    <a:gd name="T38" fmla="*/ 35 w 39"/>
                    <a:gd name="T39" fmla="*/ 9 h 98"/>
                    <a:gd name="T40" fmla="*/ 34 w 39"/>
                    <a:gd name="T41" fmla="*/ 11 h 98"/>
                    <a:gd name="T42" fmla="*/ 27 w 39"/>
                    <a:gd name="T43" fmla="*/ 38 h 98"/>
                    <a:gd name="T44" fmla="*/ 28 w 39"/>
                    <a:gd name="T45" fmla="*/ 44 h 98"/>
                    <a:gd name="T46" fmla="*/ 30 w 39"/>
                    <a:gd name="T47" fmla="*/ 44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39" h="98">
                      <a:moveTo>
                        <a:pt x="30" y="44"/>
                      </a:moveTo>
                      <a:cubicBezTo>
                        <a:pt x="32" y="41"/>
                        <a:pt x="34" y="38"/>
                        <a:pt x="36" y="34"/>
                      </a:cubicBezTo>
                      <a:cubicBezTo>
                        <a:pt x="37" y="40"/>
                        <a:pt x="39" y="45"/>
                        <a:pt x="37" y="51"/>
                      </a:cubicBezTo>
                      <a:cubicBezTo>
                        <a:pt x="33" y="61"/>
                        <a:pt x="29" y="72"/>
                        <a:pt x="25" y="82"/>
                      </a:cubicBezTo>
                      <a:cubicBezTo>
                        <a:pt x="23" y="87"/>
                        <a:pt x="23" y="92"/>
                        <a:pt x="21" y="98"/>
                      </a:cubicBezTo>
                      <a:cubicBezTo>
                        <a:pt x="18" y="97"/>
                        <a:pt x="15" y="97"/>
                        <a:pt x="13" y="96"/>
                      </a:cubicBezTo>
                      <a:cubicBezTo>
                        <a:pt x="7" y="94"/>
                        <a:pt x="3" y="89"/>
                        <a:pt x="5" y="83"/>
                      </a:cubicBezTo>
                      <a:cubicBezTo>
                        <a:pt x="7" y="76"/>
                        <a:pt x="9" y="69"/>
                        <a:pt x="11" y="62"/>
                      </a:cubicBezTo>
                      <a:cubicBezTo>
                        <a:pt x="13" y="56"/>
                        <a:pt x="14" y="49"/>
                        <a:pt x="9" y="43"/>
                      </a:cubicBezTo>
                      <a:cubicBezTo>
                        <a:pt x="7" y="39"/>
                        <a:pt x="9" y="38"/>
                        <a:pt x="12" y="38"/>
                      </a:cubicBezTo>
                      <a:cubicBezTo>
                        <a:pt x="17" y="39"/>
                        <a:pt x="17" y="37"/>
                        <a:pt x="18" y="33"/>
                      </a:cubicBezTo>
                      <a:cubicBezTo>
                        <a:pt x="19" y="26"/>
                        <a:pt x="21" y="20"/>
                        <a:pt x="23" y="12"/>
                      </a:cubicBezTo>
                      <a:cubicBezTo>
                        <a:pt x="19" y="13"/>
                        <a:pt x="15" y="15"/>
                        <a:pt x="11" y="16"/>
                      </a:cubicBezTo>
                      <a:cubicBezTo>
                        <a:pt x="8" y="17"/>
                        <a:pt x="5" y="16"/>
                        <a:pt x="2" y="16"/>
                      </a:cubicBezTo>
                      <a:cubicBezTo>
                        <a:pt x="1" y="15"/>
                        <a:pt x="0" y="13"/>
                        <a:pt x="0" y="12"/>
                      </a:cubicBezTo>
                      <a:cubicBezTo>
                        <a:pt x="1" y="11"/>
                        <a:pt x="2" y="10"/>
                        <a:pt x="3" y="10"/>
                      </a:cubicBezTo>
                      <a:cubicBezTo>
                        <a:pt x="7" y="8"/>
                        <a:pt x="12" y="8"/>
                        <a:pt x="16" y="7"/>
                      </a:cubicBezTo>
                      <a:cubicBezTo>
                        <a:pt x="19" y="5"/>
                        <a:pt x="22" y="3"/>
                        <a:pt x="26" y="2"/>
                      </a:cubicBezTo>
                      <a:cubicBezTo>
                        <a:pt x="28" y="1"/>
                        <a:pt x="32" y="0"/>
                        <a:pt x="32" y="1"/>
                      </a:cubicBezTo>
                      <a:cubicBezTo>
                        <a:pt x="34" y="3"/>
                        <a:pt x="35" y="6"/>
                        <a:pt x="35" y="9"/>
                      </a:cubicBezTo>
                      <a:cubicBezTo>
                        <a:pt x="36" y="9"/>
                        <a:pt x="35" y="10"/>
                        <a:pt x="34" y="11"/>
                      </a:cubicBezTo>
                      <a:cubicBezTo>
                        <a:pt x="27" y="19"/>
                        <a:pt x="28" y="29"/>
                        <a:pt x="27" y="38"/>
                      </a:cubicBezTo>
                      <a:cubicBezTo>
                        <a:pt x="27" y="40"/>
                        <a:pt x="28" y="42"/>
                        <a:pt x="28" y="44"/>
                      </a:cubicBezTo>
                      <a:cubicBezTo>
                        <a:pt x="29" y="44"/>
                        <a:pt x="29" y="44"/>
                        <a:pt x="30" y="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36" name="标题 11"/>
          <p:cNvSpPr>
            <a:spLocks noGrp="1"/>
          </p:cNvSpPr>
          <p:nvPr>
            <p:ph type="title"/>
          </p:nvPr>
        </p:nvSpPr>
        <p:spPr>
          <a:xfrm>
            <a:off x="1767600" y="3016800"/>
            <a:ext cx="8643848" cy="701731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>
              <a:defRPr lang="zh-CN" altLang="en-US" sz="4400" b="1" baseline="0">
                <a:solidFill>
                  <a:srgbClr val="006C39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 eaLnBrk="1" hangingPunct="1"/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样式2-一段一图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>
            <a:spLocks noChangeArrowheads="1"/>
          </p:cNvSpPr>
          <p:nvPr userDrawn="1"/>
        </p:nvSpPr>
        <p:spPr bwMode="auto">
          <a:xfrm>
            <a:off x="11233150" y="6353175"/>
            <a:ext cx="550863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charset="-122"/>
              </a:defRPr>
            </a:lvl9pPr>
          </a:lstStyle>
          <a:p>
            <a:pPr algn="ctr" eaLnBrk="1" hangingPunct="1">
              <a:defRPr/>
            </a:pPr>
            <a:fld id="{4CE2CC6A-3CD6-4EB2-A6B9-76993E7CF1F2}" type="slidenum">
              <a:rPr lang="zh-CN" altLang="en-US" sz="1600" smtClean="0">
                <a:solidFill>
                  <a:schemeClr val="accent3"/>
                </a:solidFill>
                <a:latin typeface="微软雅黑" panose="020B0503020204020204" charset="-122"/>
              </a:rPr>
              <a:t>‹#›</a:t>
            </a:fld>
            <a:endParaRPr lang="zh-CN" altLang="en-US" sz="1600" dirty="0">
              <a:solidFill>
                <a:schemeClr val="accent3"/>
              </a:solidFill>
              <a:latin typeface="微软雅黑" panose="020B0503020204020204" charset="-122"/>
            </a:endParaRPr>
          </a:p>
        </p:txBody>
      </p:sp>
      <p:sp>
        <p:nvSpPr>
          <p:cNvPr id="88" name="矩形 87"/>
          <p:cNvSpPr/>
          <p:nvPr userDrawn="1"/>
        </p:nvSpPr>
        <p:spPr>
          <a:xfrm>
            <a:off x="12146281" y="336478"/>
            <a:ext cx="45719" cy="26597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790193" y="252089"/>
            <a:ext cx="1969223" cy="43299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6.xml"/><Relationship Id="rId21" Type="http://schemas.openxmlformats.org/officeDocument/2006/relationships/slideLayout" Target="../slideLayouts/slideLayout24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2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23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2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07D9317-7C4B-477D-9FCD-CD5482370328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2023/11/10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C0B3BC9-7090-482A-AB63-1945A9C9F1E4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07D9317-7C4B-477D-9FCD-CD5482370328}" type="datetimeFigureOut">
              <a:rPr lang="zh-CN" altLang="en-US"/>
              <a:t>2023/11/10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EC0B3BC9-7090-482A-AB63-1945A9C9F1E4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5" r:id="rId21"/>
    <p:sldLayoutId id="2147483676" r:id="rId22"/>
    <p:sldLayoutId id="2147483677" r:id="rId23"/>
    <p:sldLayoutId id="2147483678" r:id="rId24"/>
  </p:sldLayoutIdLst>
  <p:transition spd="med">
    <p:fade/>
  </p:transition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moda.net/text-fuzzy/damerau-levenshtein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645887" y="2148406"/>
            <a:ext cx="2887329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600" b="1" i="0" u="none" strike="noStrike" kern="1200" cap="none" spc="300" normalizeH="0" baseline="0" noProof="0" dirty="0" smtClean="0">
                <a:ln>
                  <a:noFill/>
                </a:ln>
                <a:gradFill>
                  <a:gsLst>
                    <a:gs pos="0">
                      <a:srgbClr val="006C39"/>
                    </a:gs>
                    <a:gs pos="90000">
                      <a:srgbClr val="006C39">
                        <a:alpha val="0"/>
                      </a:srgbClr>
                    </a:gs>
                  </a:gsLst>
                  <a:lin ang="5400000" scaled="1"/>
                </a:gra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03</a:t>
            </a:r>
            <a:endParaRPr kumimoji="0" lang="zh-CN" altLang="en-US" sz="16600" b="1" i="0" u="none" strike="noStrike" kern="1200" cap="none" spc="300" normalizeH="0" baseline="0" noProof="0" dirty="0">
              <a:ln>
                <a:noFill/>
              </a:ln>
              <a:gradFill>
                <a:gsLst>
                  <a:gs pos="0">
                    <a:srgbClr val="006C39"/>
                  </a:gs>
                  <a:gs pos="90000">
                    <a:srgbClr val="006C39">
                      <a:alpha val="0"/>
                    </a:srgbClr>
                  </a:gs>
                </a:gsLst>
                <a:lin ang="5400000" scaled="1"/>
              </a:gra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3591838" y="2148406"/>
            <a:ext cx="0" cy="257175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3799265" y="3332681"/>
            <a:ext cx="720000" cy="10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3" name="Text 2"/>
          <p:cNvSpPr/>
          <p:nvPr/>
        </p:nvSpPr>
        <p:spPr>
          <a:xfrm>
            <a:off x="4695950" y="1283590"/>
            <a:ext cx="4167589" cy="17296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5000"/>
              </a:lnSpc>
            </a:pPr>
            <a:r>
              <a:rPr lang="en-US" sz="3200" b="1" dirty="0">
                <a:solidFill>
                  <a:srgbClr val="443728"/>
                </a:solidFill>
                <a:latin typeface="Cambria" panose="02040503050406030204" pitchFamily="18" charset="0"/>
                <a:ea typeface="Cambria" panose="02040503050406030204" pitchFamily="18" charset="0"/>
                <a:cs typeface="Crimson Pro" pitchFamily="34" charset="-120"/>
              </a:rPr>
              <a:t>An Intelligent Search Engine </a:t>
            </a:r>
            <a:r>
              <a:rPr lang="en-US" sz="3200" b="1" dirty="0" smtClean="0">
                <a:solidFill>
                  <a:srgbClr val="443728"/>
                </a:solidFill>
                <a:latin typeface="Cambria" panose="02040503050406030204" pitchFamily="18" charset="0"/>
                <a:ea typeface="Cambria" panose="02040503050406030204" pitchFamily="18" charset="0"/>
                <a:cs typeface="Crimson Pro" pitchFamily="34" charset="-120"/>
              </a:rPr>
              <a:t>Function</a:t>
            </a:r>
            <a:endParaRPr lang="en-US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Text 3"/>
          <p:cNvSpPr/>
          <p:nvPr/>
        </p:nvSpPr>
        <p:spPr>
          <a:xfrm>
            <a:off x="4775357" y="2845325"/>
            <a:ext cx="4085033" cy="18748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>
              <a:lnSpc>
                <a:spcPts val="2799"/>
              </a:lnSpc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Discover how Natural Language Processing (NLP) can revolutionize search engines by improving accuracy and relevance. Learn about Python libraries, NLP </a:t>
            </a:r>
            <a:r>
              <a:rPr lang="en-US" sz="140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Technique, and algorithms used </a:t>
            </a: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 implementation.</a:t>
            </a:r>
            <a:endParaRPr lang="en-US" sz="1400" dirty="0"/>
          </a:p>
        </p:txBody>
      </p:sp>
      <p:sp>
        <p:nvSpPr>
          <p:cNvPr id="15" name="Text 6"/>
          <p:cNvSpPr/>
          <p:nvPr/>
        </p:nvSpPr>
        <p:spPr>
          <a:xfrm>
            <a:off x="4746105" y="5048200"/>
            <a:ext cx="3515658" cy="8018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062"/>
              </a:lnSpc>
            </a:pPr>
            <a:r>
              <a:rPr lang="en-US" sz="14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</a:t>
            </a:r>
            <a:r>
              <a:rPr lang="en-US" sz="14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 </a:t>
            </a:r>
            <a:r>
              <a:rPr lang="en-US" sz="1400" b="1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Md</a:t>
            </a:r>
            <a:r>
              <a:rPr lang="en-US" sz="14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b="1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Mahbubur</a:t>
            </a:r>
            <a:r>
              <a:rPr lang="en-US" sz="14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Rahman (</a:t>
            </a:r>
            <a:r>
              <a:rPr lang="ja-JP" altLang="en-US" sz="14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拉</a:t>
            </a:r>
            <a:r>
              <a:rPr lang="ja-JP" altLang="en-US" sz="14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曼</a:t>
            </a:r>
            <a:r>
              <a:rPr lang="en-GB" altLang="ja-JP" sz="14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</a:t>
            </a:r>
          </a:p>
          <a:p>
            <a:pPr>
              <a:lnSpc>
                <a:spcPts val="3062"/>
              </a:lnSpc>
            </a:pPr>
            <a:r>
              <a:rPr lang="en-GB" sz="14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Student Id.: 3820231103</a:t>
            </a:r>
            <a:endParaRPr lang="en-US" sz="1400" b="1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465" y="1447800"/>
            <a:ext cx="3293535" cy="4402200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86547" y="1534978"/>
            <a:ext cx="5239303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2000" dirty="0"/>
              <a:t>Where to use TF-IDF? How is TF-IDF used? </a:t>
            </a:r>
          </a:p>
          <a:p>
            <a:pPr algn="just"/>
            <a:endParaRPr lang="en-GB" sz="2000" dirty="0"/>
          </a:p>
          <a:p>
            <a:pPr algn="just"/>
            <a:r>
              <a:rPr lang="en-GB" sz="2000" dirty="0"/>
              <a:t>There are three main applications for TF-IDF. These are in machine learning, information retrieval, and text summarization/keyword extraction.</a:t>
            </a:r>
          </a:p>
          <a:p>
            <a:pPr algn="just"/>
            <a:endParaRPr lang="en-GB" sz="2000" dirty="0"/>
          </a:p>
          <a:p>
            <a:pPr marL="285739" indent="-285739" algn="just">
              <a:buFont typeface="Wingdings" panose="05000000000000000000" pitchFamily="2" charset="2"/>
              <a:buChar char="ü"/>
            </a:pPr>
            <a:r>
              <a:rPr lang="en-GB" sz="2000" dirty="0"/>
              <a:t>Using TF-IDF in information retrieval.</a:t>
            </a:r>
          </a:p>
          <a:p>
            <a:pPr marL="285739" indent="-285739" algn="just">
              <a:buFont typeface="Wingdings" panose="05000000000000000000" pitchFamily="2" charset="2"/>
              <a:buChar char="ü"/>
            </a:pPr>
            <a:r>
              <a:rPr lang="en-GB" sz="2000" dirty="0"/>
              <a:t>Using TF-IDF in text summarization &amp; keyword extraction.</a:t>
            </a:r>
          </a:p>
          <a:p>
            <a:pPr marL="285739" indent="-285739" algn="just">
              <a:buFont typeface="Wingdings" panose="05000000000000000000" pitchFamily="2" charset="2"/>
              <a:buChar char="ü"/>
            </a:pPr>
            <a:r>
              <a:rPr lang="en-GB" sz="2000" dirty="0"/>
              <a:t>Vectors &amp; Word </a:t>
            </a:r>
            <a:r>
              <a:rPr lang="en-GB" sz="2000" dirty="0" err="1"/>
              <a:t>Embeddings</a:t>
            </a:r>
            <a:r>
              <a:rPr lang="en-GB" sz="2000" dirty="0"/>
              <a:t>: TF-IDF, Word2Vec, Bag-of-words, BERT.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791" y="1068445"/>
            <a:ext cx="5454316" cy="47148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1581028" y="202564"/>
            <a:ext cx="4685450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67" b="1" dirty="0"/>
              <a:t>TF-IDF Algorithm Analysis</a:t>
            </a:r>
          </a:p>
        </p:txBody>
      </p:sp>
    </p:spTree>
    <p:extLst>
      <p:ext uri="{BB962C8B-B14F-4D97-AF65-F5344CB8AC3E}">
        <p14:creationId xmlns:p14="http://schemas.microsoft.com/office/powerpoint/2010/main" val="823844473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781" y="1597823"/>
            <a:ext cx="5211919" cy="375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6640" y="1597823"/>
            <a:ext cx="4881761" cy="375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1543291" y="3559216"/>
            <a:ext cx="231493" cy="23149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" name="Rectangle 4"/>
          <p:cNvSpPr/>
          <p:nvPr/>
        </p:nvSpPr>
        <p:spPr>
          <a:xfrm>
            <a:off x="2229737" y="3570466"/>
            <a:ext cx="231493" cy="23149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674081" y="2472160"/>
                <a:ext cx="309540" cy="4336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500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500" i="1" dirty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n-GB" sz="1500" i="1" dirty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</m:oMath>
                  </m:oMathPara>
                </a14:m>
                <a:endParaRPr lang="en-US" sz="15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74081" y="2472160"/>
                <a:ext cx="309540" cy="433645"/>
              </a:xfrm>
              <a:prstGeom prst="rect">
                <a:avLst/>
              </a:prstGeom>
              <a:blipFill>
                <a:blip r:embed="rId5"/>
                <a:stretch>
                  <a:fillRect l="-12000" t="-1408" r="-22000" b="-14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784202" y="2055387"/>
            <a:ext cx="530508" cy="271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67" dirty="0"/>
              <a:t>0.33</a:t>
            </a:r>
            <a:endParaRPr lang="en-US" sz="1167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7543117" y="3114874"/>
                <a:ext cx="761720" cy="43364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5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1500" i="1">
                          <a:latin typeface="Cambria Math" panose="02040503050406030204" pitchFamily="18" charset="0"/>
                        </a:rPr>
                        <m:t>𝐿𝑜𝑔</m:t>
                      </m:r>
                      <m:r>
                        <a:rPr lang="en-GB" sz="1500" i="1">
                          <a:latin typeface="Cambria Math" panose="02040503050406030204" pitchFamily="18" charset="0"/>
                        </a:rPr>
                        <m:t>(</m:t>
                      </m:r>
                      <m:f>
                        <m:fPr>
                          <m:ctrlPr>
                            <a:rPr lang="en-US" sz="1500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500" i="1" dirty="0">
                              <a:solidFill>
                                <a:schemeClr val="accent2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num>
                        <m:den>
                          <m:r>
                            <a:rPr lang="en-GB" sz="1500" i="1" dirty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den>
                      </m:f>
                      <m:r>
                        <a:rPr lang="en-GB" sz="1500" i="1" dirty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5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43117" y="3114874"/>
                <a:ext cx="761720" cy="433645"/>
              </a:xfrm>
              <a:prstGeom prst="rect">
                <a:avLst/>
              </a:prstGeom>
              <a:blipFill>
                <a:blip r:embed="rId6"/>
                <a:stretch>
                  <a:fillRect l="-5600" t="-1408" r="-14400" b="-140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/>
          <p:cNvSpPr/>
          <p:nvPr/>
        </p:nvSpPr>
        <p:spPr>
          <a:xfrm>
            <a:off x="6446464" y="3581717"/>
            <a:ext cx="231493" cy="23149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0" name="Rectangle 9"/>
          <p:cNvSpPr/>
          <p:nvPr/>
        </p:nvSpPr>
        <p:spPr>
          <a:xfrm>
            <a:off x="6438422" y="4181347"/>
            <a:ext cx="231493" cy="23149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1" name="Rectangle 10"/>
          <p:cNvSpPr/>
          <p:nvPr/>
        </p:nvSpPr>
        <p:spPr>
          <a:xfrm>
            <a:off x="6448071" y="4808310"/>
            <a:ext cx="231493" cy="23149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2" name="Rectangle 11"/>
          <p:cNvSpPr/>
          <p:nvPr/>
        </p:nvSpPr>
        <p:spPr>
          <a:xfrm>
            <a:off x="7103972" y="3573679"/>
            <a:ext cx="149497" cy="226676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3" name="Rectangle 12"/>
          <p:cNvSpPr/>
          <p:nvPr/>
        </p:nvSpPr>
        <p:spPr>
          <a:xfrm>
            <a:off x="7095933" y="4163666"/>
            <a:ext cx="149497" cy="226676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4" name="Rectangle 13"/>
          <p:cNvSpPr/>
          <p:nvPr/>
        </p:nvSpPr>
        <p:spPr>
          <a:xfrm>
            <a:off x="7086287" y="4809917"/>
            <a:ext cx="149497" cy="226676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1649393" y="3289139"/>
            <a:ext cx="9646" cy="2594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1871242" y="3298785"/>
            <a:ext cx="9646" cy="2594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2054507" y="3289139"/>
            <a:ext cx="9646" cy="2594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189548" y="3289139"/>
            <a:ext cx="9646" cy="2594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2335840" y="3300389"/>
            <a:ext cx="9646" cy="2594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2567332" y="3290746"/>
            <a:ext cx="9646" cy="2594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127849" y="2055388"/>
            <a:ext cx="24113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00" dirty="0"/>
              <a:t>0</a:t>
            </a:r>
            <a:endParaRPr lang="en-US" sz="1500" dirty="0"/>
          </a:p>
        </p:txBody>
      </p:sp>
      <p:sp>
        <p:nvSpPr>
          <p:cNvPr id="22" name="Rectangle 21"/>
          <p:cNvSpPr/>
          <p:nvPr/>
        </p:nvSpPr>
        <p:spPr>
          <a:xfrm>
            <a:off x="1543291" y="237691"/>
            <a:ext cx="4685450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67" b="1" dirty="0"/>
              <a:t>TF-IDF Algorithm Analysis</a:t>
            </a:r>
          </a:p>
        </p:txBody>
      </p:sp>
    </p:spTree>
    <p:extLst>
      <p:ext uri="{BB962C8B-B14F-4D97-AF65-F5344CB8AC3E}">
        <p14:creationId xmlns:p14="http://schemas.microsoft.com/office/powerpoint/2010/main" val="988931208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129" y="1016912"/>
            <a:ext cx="10084527" cy="48788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1615753" y="249738"/>
            <a:ext cx="4685450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67" b="1" dirty="0"/>
              <a:t>TF-IDF Algorithm Analysis</a:t>
            </a:r>
          </a:p>
        </p:txBody>
      </p:sp>
    </p:spTree>
    <p:extLst>
      <p:ext uri="{BB962C8B-B14F-4D97-AF65-F5344CB8AC3E}">
        <p14:creationId xmlns:p14="http://schemas.microsoft.com/office/powerpoint/2010/main" val="2598360868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/>
          <p:cNvSpPr/>
          <p:nvPr/>
        </p:nvSpPr>
        <p:spPr>
          <a:xfrm>
            <a:off x="1641515" y="166630"/>
            <a:ext cx="4241846" cy="405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r>
              <a:rPr lang="en-GB" sz="2667" b="1" dirty="0"/>
              <a:t>Cosine similarity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17" y="1029810"/>
            <a:ext cx="8726749" cy="50780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9751" y="3730191"/>
            <a:ext cx="2095682" cy="23776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1968" y="1029809"/>
            <a:ext cx="2243465" cy="23414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直接连接符 9"/>
          <p:cNvCxnSpPr/>
          <p:nvPr/>
        </p:nvCxnSpPr>
        <p:spPr>
          <a:xfrm>
            <a:off x="8803030" y="1447837"/>
            <a:ext cx="48007" cy="4101474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354879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/>
          <p:cNvSpPr/>
          <p:nvPr/>
        </p:nvSpPr>
        <p:spPr>
          <a:xfrm>
            <a:off x="1615984" y="151871"/>
            <a:ext cx="7331247" cy="5211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4104"/>
              </a:lnSpc>
            </a:pPr>
            <a:r>
              <a:rPr lang="en-US" sz="2667" b="1" dirty="0"/>
              <a:t>Understand Python Libraries for NLP</a:t>
            </a:r>
          </a:p>
        </p:txBody>
      </p:sp>
      <p:sp>
        <p:nvSpPr>
          <p:cNvPr id="3" name="Shape 3"/>
          <p:cNvSpPr/>
          <p:nvPr/>
        </p:nvSpPr>
        <p:spPr>
          <a:xfrm>
            <a:off x="1280308" y="1421125"/>
            <a:ext cx="3054078" cy="4079050"/>
          </a:xfrm>
          <a:prstGeom prst="roundRect">
            <a:avLst>
              <a:gd name="adj" fmla="val 1935"/>
            </a:avLst>
          </a:prstGeom>
          <a:solidFill>
            <a:srgbClr val="EBE2E0"/>
          </a:solidFill>
          <a:ln w="12502">
            <a:noFill/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sp>
      <p:sp>
        <p:nvSpPr>
          <p:cNvPr id="4" name="Text 4"/>
          <p:cNvSpPr/>
          <p:nvPr/>
        </p:nvSpPr>
        <p:spPr>
          <a:xfrm>
            <a:off x="2336576" y="1598330"/>
            <a:ext cx="1461223" cy="2605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52"/>
              </a:lnSpc>
            </a:pPr>
            <a:r>
              <a:rPr lang="en-US" sz="164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NLTK</a:t>
            </a:r>
            <a:endParaRPr lang="en-US" sz="1642" dirty="0"/>
          </a:p>
        </p:txBody>
      </p:sp>
      <p:sp>
        <p:nvSpPr>
          <p:cNvPr id="5" name="Shape 8"/>
          <p:cNvSpPr/>
          <p:nvPr/>
        </p:nvSpPr>
        <p:spPr>
          <a:xfrm>
            <a:off x="4854067" y="1421125"/>
            <a:ext cx="2876640" cy="4073223"/>
          </a:xfrm>
          <a:prstGeom prst="roundRect">
            <a:avLst>
              <a:gd name="adj" fmla="val 1935"/>
            </a:avLst>
          </a:prstGeom>
          <a:solidFill>
            <a:srgbClr val="EBE2E0"/>
          </a:solidFill>
          <a:ln w="12502">
            <a:noFill/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sp>
      <p:sp>
        <p:nvSpPr>
          <p:cNvPr id="6" name="Text 9"/>
          <p:cNvSpPr/>
          <p:nvPr/>
        </p:nvSpPr>
        <p:spPr>
          <a:xfrm>
            <a:off x="5774906" y="1598330"/>
            <a:ext cx="1461223" cy="2605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52"/>
              </a:lnSpc>
            </a:pPr>
            <a:r>
              <a:rPr lang="en-US" sz="164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SpaCy</a:t>
            </a:r>
            <a:endParaRPr lang="en-US" sz="1642" dirty="0"/>
          </a:p>
        </p:txBody>
      </p:sp>
      <p:sp>
        <p:nvSpPr>
          <p:cNvPr id="7" name="Shape 8"/>
          <p:cNvSpPr/>
          <p:nvPr/>
        </p:nvSpPr>
        <p:spPr>
          <a:xfrm>
            <a:off x="8193226" y="1421125"/>
            <a:ext cx="2762358" cy="4079050"/>
          </a:xfrm>
          <a:prstGeom prst="roundRect">
            <a:avLst>
              <a:gd name="adj" fmla="val 1935"/>
            </a:avLst>
          </a:prstGeom>
          <a:solidFill>
            <a:srgbClr val="EBE2E0"/>
          </a:solidFill>
          <a:ln w="12502">
            <a:noFill/>
            <a:prstDash val="solid"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sp>
      <p:sp>
        <p:nvSpPr>
          <p:cNvPr id="8" name="Text 9"/>
          <p:cNvSpPr/>
          <p:nvPr/>
        </p:nvSpPr>
        <p:spPr>
          <a:xfrm>
            <a:off x="9031842" y="1595056"/>
            <a:ext cx="1461223" cy="2605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052"/>
              </a:lnSpc>
            </a:pPr>
            <a:r>
              <a:rPr lang="en-GB" sz="1642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</a:rPr>
              <a:t>SK Learn</a:t>
            </a:r>
            <a:endParaRPr lang="en-US" sz="1642" dirty="0"/>
          </a:p>
        </p:txBody>
      </p:sp>
      <p:sp>
        <p:nvSpPr>
          <p:cNvPr id="9" name="Rectangle 8"/>
          <p:cNvSpPr/>
          <p:nvPr/>
        </p:nvSpPr>
        <p:spPr>
          <a:xfrm>
            <a:off x="1815061" y="3023012"/>
            <a:ext cx="184731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1500" dirty="0">
              <a:solidFill>
                <a:srgbClr val="000000"/>
              </a:solidFill>
              <a:latin typeface="Linux Libertine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09377" y="2072762"/>
            <a:ext cx="2620491" cy="3427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667" dirty="0"/>
              <a:t>It provides easy-to-use interfaces to over 50 corpora and </a:t>
            </a:r>
            <a:r>
              <a:rPr lang="en-GB" sz="1667" b="1" dirty="0"/>
              <a:t>lexical resources</a:t>
            </a:r>
            <a:r>
              <a:rPr lang="en-GB" sz="1667" dirty="0"/>
              <a:t> such as </a:t>
            </a:r>
            <a:r>
              <a:rPr lang="en-GB" sz="1667" b="1" dirty="0"/>
              <a:t>WordNet</a:t>
            </a:r>
            <a:r>
              <a:rPr lang="en-GB" sz="1667" dirty="0"/>
              <a:t>, along with a suite of text processing libraries for </a:t>
            </a:r>
            <a:r>
              <a:rPr lang="en-GB" sz="1667" b="1" dirty="0"/>
              <a:t>classification</a:t>
            </a:r>
            <a:r>
              <a:rPr lang="en-GB" sz="1667" dirty="0"/>
              <a:t>, </a:t>
            </a:r>
            <a:r>
              <a:rPr lang="en-GB" sz="1667" b="1" dirty="0"/>
              <a:t>tokenization</a:t>
            </a:r>
            <a:r>
              <a:rPr lang="en-GB" sz="1667" dirty="0"/>
              <a:t>, </a:t>
            </a:r>
            <a:r>
              <a:rPr lang="en-GB" sz="1667" b="1" dirty="0"/>
              <a:t>stemming</a:t>
            </a:r>
            <a:r>
              <a:rPr lang="en-GB" sz="1667" dirty="0"/>
              <a:t>, </a:t>
            </a:r>
            <a:r>
              <a:rPr lang="en-GB" sz="1667" b="1" dirty="0"/>
              <a:t>tagging</a:t>
            </a:r>
            <a:r>
              <a:rPr lang="en-GB" sz="1667" dirty="0"/>
              <a:t>, </a:t>
            </a:r>
            <a:r>
              <a:rPr lang="en-GB" sz="1667" b="1" dirty="0"/>
              <a:t>parsing</a:t>
            </a:r>
            <a:r>
              <a:rPr lang="en-GB" sz="1667" dirty="0"/>
              <a:t>, and </a:t>
            </a:r>
            <a:r>
              <a:rPr lang="en-GB" sz="1667" b="1" dirty="0"/>
              <a:t>semantic</a:t>
            </a:r>
            <a:r>
              <a:rPr lang="en-GB" sz="1667" dirty="0"/>
              <a:t> </a:t>
            </a:r>
            <a:r>
              <a:rPr lang="en-GB" sz="1667" b="1" dirty="0"/>
              <a:t>reasoning</a:t>
            </a:r>
            <a:r>
              <a:rPr lang="en-GB" sz="1667" dirty="0"/>
              <a:t>, </a:t>
            </a:r>
            <a:r>
              <a:rPr lang="en-GB" sz="1667" b="1" dirty="0"/>
              <a:t>wrappers</a:t>
            </a:r>
            <a:r>
              <a:rPr lang="en-GB" sz="1667" dirty="0"/>
              <a:t>, etc.</a:t>
            </a:r>
            <a:endParaRPr lang="en-US" sz="1667" dirty="0"/>
          </a:p>
        </p:txBody>
      </p:sp>
      <p:sp>
        <p:nvSpPr>
          <p:cNvPr id="11" name="Rectangle 10"/>
          <p:cNvSpPr/>
          <p:nvPr/>
        </p:nvSpPr>
        <p:spPr>
          <a:xfrm>
            <a:off x="4955893" y="2022476"/>
            <a:ext cx="2586833" cy="3427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667" dirty="0"/>
              <a:t>It excels in tasks like </a:t>
            </a:r>
            <a:r>
              <a:rPr lang="en-GB" sz="1667" b="1" dirty="0"/>
              <a:t>tokenization</a:t>
            </a:r>
            <a:r>
              <a:rPr lang="en-GB" sz="1667" dirty="0"/>
              <a:t>, </a:t>
            </a:r>
            <a:r>
              <a:rPr lang="en-GB" sz="1667" b="1" dirty="0"/>
              <a:t>part-of-speech tagging</a:t>
            </a:r>
            <a:r>
              <a:rPr lang="en-GB" sz="1667" dirty="0"/>
              <a:t>, </a:t>
            </a:r>
            <a:r>
              <a:rPr lang="en-GB" sz="1667" b="1" dirty="0"/>
              <a:t>named entity recognition</a:t>
            </a:r>
            <a:r>
              <a:rPr lang="en-GB" sz="1667" dirty="0"/>
              <a:t>, and dependency parsing. </a:t>
            </a:r>
            <a:r>
              <a:rPr lang="en-GB" sz="1667" dirty="0" err="1"/>
              <a:t>SpaCy</a:t>
            </a:r>
            <a:r>
              <a:rPr lang="en-GB" sz="1667" dirty="0"/>
              <a:t> is known for its </a:t>
            </a:r>
            <a:r>
              <a:rPr lang="en-GB" sz="1667" b="1" dirty="0"/>
              <a:t>speed</a:t>
            </a:r>
            <a:r>
              <a:rPr lang="en-GB" sz="1667" dirty="0"/>
              <a:t>, ease of use, and customizable models, making it a top choice for NLP tasks and research. </a:t>
            </a:r>
            <a:r>
              <a:rPr lang="en-GB" sz="1667" b="1" dirty="0"/>
              <a:t>Contextual spell correction</a:t>
            </a:r>
            <a:r>
              <a:rPr lang="en-GB" sz="1667" dirty="0"/>
              <a:t>.</a:t>
            </a:r>
            <a:endParaRPr lang="en-US" sz="1667" dirty="0"/>
          </a:p>
        </p:txBody>
      </p:sp>
      <p:sp>
        <p:nvSpPr>
          <p:cNvPr id="12" name="Rectangle 11"/>
          <p:cNvSpPr/>
          <p:nvPr/>
        </p:nvSpPr>
        <p:spPr>
          <a:xfrm>
            <a:off x="8340988" y="2072762"/>
            <a:ext cx="246683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dirty="0"/>
              <a:t>We can </a:t>
            </a:r>
            <a:r>
              <a:rPr lang="en-US" sz="1500" b="1" dirty="0"/>
              <a:t>calculating TF-IDF </a:t>
            </a:r>
            <a:r>
              <a:rPr lang="en-US" sz="1500" dirty="0"/>
              <a:t>and </a:t>
            </a:r>
            <a:r>
              <a:rPr lang="en-US" sz="1500" b="1" dirty="0"/>
              <a:t>cosine similarity </a:t>
            </a:r>
            <a:r>
              <a:rPr lang="en-US" sz="1500" dirty="0"/>
              <a:t>in the </a:t>
            </a:r>
            <a:r>
              <a:rPr lang="en-US" sz="1500" dirty="0" err="1"/>
              <a:t>Scikit</a:t>
            </a:r>
            <a:r>
              <a:rPr lang="en-US" sz="1500" dirty="0"/>
              <a:t>-Learn library by </a:t>
            </a:r>
            <a:r>
              <a:rPr lang="en-US" sz="1500" b="1" dirty="0" err="1"/>
              <a:t>TfidfVectorizer</a:t>
            </a:r>
            <a:r>
              <a:rPr lang="en-US" sz="1500" dirty="0"/>
              <a:t> class to compute TF-IDF for text data and the </a:t>
            </a:r>
            <a:r>
              <a:rPr lang="en-US" sz="1500" b="1" dirty="0"/>
              <a:t>cosine similarity </a:t>
            </a:r>
            <a:r>
              <a:rPr lang="en-US" sz="1500" dirty="0"/>
              <a:t>function to calculate the cosine similarity between vectors, including TF-IDF representations.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34386" y="5746821"/>
            <a:ext cx="3216948" cy="348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8115" indent="-238115">
              <a:buFont typeface="Wingdings" panose="05000000000000000000" pitchFamily="2" charset="2"/>
              <a:buChar char="v"/>
            </a:pPr>
            <a:r>
              <a:rPr lang="en-GB" sz="1667" dirty="0" err="1"/>
              <a:t>Numpy</a:t>
            </a:r>
            <a:r>
              <a:rPr lang="en-GB" sz="1667" dirty="0"/>
              <a:t>, Pandas, Python Re</a:t>
            </a:r>
            <a:endParaRPr lang="en-US" sz="1667" dirty="0"/>
          </a:p>
        </p:txBody>
      </p:sp>
    </p:spTree>
    <p:extLst>
      <p:ext uri="{BB962C8B-B14F-4D97-AF65-F5344CB8AC3E}">
        <p14:creationId xmlns:p14="http://schemas.microsoft.com/office/powerpoint/2010/main" val="2719772390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61423" y="188698"/>
            <a:ext cx="6797098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67" b="1" dirty="0">
                <a:latin typeface="adonis-web"/>
              </a:rPr>
              <a:t>Workflow of This Part</a:t>
            </a:r>
            <a:endParaRPr lang="en-US" sz="2667" b="1" dirty="0">
              <a:latin typeface="adonis-web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3503" y="995422"/>
            <a:ext cx="11497398" cy="50819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3346433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606550" y="75296"/>
            <a:ext cx="8643848" cy="718145"/>
          </a:xfrm>
        </p:spPr>
        <p:txBody>
          <a:bodyPr/>
          <a:lstStyle/>
          <a:p>
            <a:pPr marL="0" indent="0">
              <a:lnSpc>
                <a:spcPts val="5468"/>
              </a:lnSpc>
              <a:buNone/>
            </a:pPr>
            <a:r>
              <a:rPr lang="en-US" sz="3200" kern="0" spc="-87" dirty="0">
                <a:latin typeface="adonis-web" pitchFamily="34" charset="0"/>
                <a:ea typeface="adonis-web" pitchFamily="34" charset="-122"/>
                <a:cs typeface="adonis-web" pitchFamily="34" charset="-120"/>
              </a:rPr>
              <a:t>Overview of Document Search Engine</a:t>
            </a:r>
            <a:endParaRPr lang="en-US" sz="3200" dirty="0"/>
          </a:p>
        </p:txBody>
      </p:sp>
      <p:grpSp>
        <p:nvGrpSpPr>
          <p:cNvPr id="2" name="Group 1"/>
          <p:cNvGrpSpPr/>
          <p:nvPr/>
        </p:nvGrpSpPr>
        <p:grpSpPr>
          <a:xfrm>
            <a:off x="1122581" y="1551008"/>
            <a:ext cx="10173999" cy="3935392"/>
            <a:chOff x="1122581" y="1551008"/>
            <a:chExt cx="10173999" cy="3935392"/>
          </a:xfrm>
        </p:grpSpPr>
        <p:sp>
          <p:nvSpPr>
            <p:cNvPr id="6" name="Shape 2"/>
            <p:cNvSpPr/>
            <p:nvPr/>
          </p:nvSpPr>
          <p:spPr>
            <a:xfrm>
              <a:off x="1122581" y="1551008"/>
              <a:ext cx="3245692" cy="3935392"/>
            </a:xfrm>
            <a:prstGeom prst="roundRect">
              <a:avLst>
                <a:gd name="adj" fmla="val 3161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7" name="Text 3"/>
            <p:cNvSpPr/>
            <p:nvPr/>
          </p:nvSpPr>
          <p:spPr>
            <a:xfrm>
              <a:off x="1405176" y="1998126"/>
              <a:ext cx="2190942" cy="35594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44" dirty="0">
                  <a:solidFill>
                    <a:srgbClr val="272525"/>
                  </a:solidFill>
                  <a:latin typeface="adonis-web" pitchFamily="34" charset="0"/>
                  <a:ea typeface="adonis-web" pitchFamily="34" charset="-122"/>
                  <a:cs typeface="adonis-web" pitchFamily="34" charset="-120"/>
                </a:rPr>
                <a:t>Purpose</a:t>
              </a:r>
              <a:endParaRPr lang="en-US" sz="2187" dirty="0"/>
            </a:p>
          </p:txBody>
        </p:sp>
        <p:sp>
          <p:nvSpPr>
            <p:cNvPr id="8" name="Text 4"/>
            <p:cNvSpPr/>
            <p:nvPr/>
          </p:nvSpPr>
          <p:spPr>
            <a:xfrm>
              <a:off x="1405176" y="2724559"/>
              <a:ext cx="2653504" cy="1952205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algn="just">
                <a:lnSpc>
                  <a:spcPts val="2799"/>
                </a:lnSpc>
              </a:pPr>
              <a:r>
                <a:rPr lang="en-US" sz="1750" kern="0" spc="-35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Understand the goal of the presentation and learn about the </a:t>
              </a:r>
              <a:r>
                <a:rPr lang="en-US" sz="1750" kern="0" spc="-35" dirty="0" smtClean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functionalities </a:t>
              </a:r>
              <a:r>
                <a:rPr lang="en-US" sz="1750" kern="0" spc="-35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of a document search engine.</a:t>
              </a:r>
              <a:endParaRPr lang="en-US" sz="1750" dirty="0"/>
            </a:p>
          </p:txBody>
        </p:sp>
        <p:sp>
          <p:nvSpPr>
            <p:cNvPr id="9" name="Shape 5"/>
            <p:cNvSpPr/>
            <p:nvPr/>
          </p:nvSpPr>
          <p:spPr>
            <a:xfrm>
              <a:off x="4354958" y="1551008"/>
              <a:ext cx="3245692" cy="3935392"/>
            </a:xfrm>
            <a:prstGeom prst="roundRect">
              <a:avLst>
                <a:gd name="adj" fmla="val 3161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1" name="Text 6"/>
            <p:cNvSpPr/>
            <p:nvPr/>
          </p:nvSpPr>
          <p:spPr>
            <a:xfrm>
              <a:off x="4556151" y="1987887"/>
              <a:ext cx="2653504" cy="711883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GB" sz="2187" b="1" dirty="0" smtClean="0">
                  <a:latin typeface="adonis-web"/>
                  <a:ea typeface="adonis-web"/>
                </a:rPr>
                <a:t>NLP and NLU</a:t>
              </a:r>
              <a:endParaRPr lang="en-US" sz="2187" b="1" dirty="0">
                <a:latin typeface="adonis-web"/>
                <a:ea typeface="adonis-web"/>
              </a:endParaRPr>
            </a:p>
          </p:txBody>
        </p:sp>
        <p:sp>
          <p:nvSpPr>
            <p:cNvPr id="12" name="Text 7"/>
            <p:cNvSpPr/>
            <p:nvPr/>
          </p:nvSpPr>
          <p:spPr>
            <a:xfrm>
              <a:off x="4588872" y="2745454"/>
              <a:ext cx="2653504" cy="2190175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just">
                <a:lnSpc>
                  <a:spcPts val="2799"/>
                </a:lnSpc>
                <a:buNone/>
              </a:pPr>
              <a:r>
                <a:rPr lang="en-US" sz="1750" kern="0" spc="-35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Discover how </a:t>
              </a:r>
              <a:r>
                <a:rPr lang="en-US" sz="1750" kern="0" spc="-35" dirty="0" smtClean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NLP &amp; NLU </a:t>
              </a:r>
              <a:r>
                <a:rPr lang="en-US" sz="1750" kern="0" spc="-35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techniques can enhance search accuracy and improve the overall efficiency of the search engine.</a:t>
              </a:r>
              <a:endParaRPr lang="en-US" sz="1750" dirty="0"/>
            </a:p>
          </p:txBody>
        </p:sp>
        <p:sp>
          <p:nvSpPr>
            <p:cNvPr id="13" name="Shape 8"/>
            <p:cNvSpPr/>
            <p:nvPr/>
          </p:nvSpPr>
          <p:spPr>
            <a:xfrm>
              <a:off x="7589075" y="1551008"/>
              <a:ext cx="3707505" cy="3935392"/>
            </a:xfrm>
            <a:prstGeom prst="roundRect">
              <a:avLst>
                <a:gd name="adj" fmla="val 3161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14" name="Text 9"/>
            <p:cNvSpPr/>
            <p:nvPr/>
          </p:nvSpPr>
          <p:spPr>
            <a:xfrm>
              <a:off x="8005518" y="1987942"/>
              <a:ext cx="2886193" cy="35594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b="1" kern="0" spc="-44" dirty="0" smtClean="0">
                  <a:solidFill>
                    <a:srgbClr val="272525"/>
                  </a:solidFill>
                  <a:latin typeface="adonis-web" pitchFamily="34" charset="0"/>
                  <a:ea typeface="adonis-web" pitchFamily="34" charset="-122"/>
                  <a:cs typeface="adonis-web" pitchFamily="34" charset="-120"/>
                </a:rPr>
                <a:t>Algorithm Analysis</a:t>
              </a:r>
              <a:endParaRPr lang="en-US" sz="2187" dirty="0"/>
            </a:p>
          </p:txBody>
        </p:sp>
        <p:sp>
          <p:nvSpPr>
            <p:cNvPr id="15" name="Text 10"/>
            <p:cNvSpPr/>
            <p:nvPr/>
          </p:nvSpPr>
          <p:spPr>
            <a:xfrm>
              <a:off x="8005518" y="2699770"/>
              <a:ext cx="2653504" cy="1821820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 algn="just">
                <a:lnSpc>
                  <a:spcPts val="2799"/>
                </a:lnSpc>
                <a:buNone/>
              </a:pPr>
              <a:r>
                <a:rPr lang="en-US" sz="1750" kern="0" spc="-35" dirty="0">
                  <a:solidFill>
                    <a:srgbClr val="272525"/>
                  </a:solidFill>
                  <a:latin typeface="Source Sans Pro" pitchFamily="34" charset="0"/>
                  <a:ea typeface="Source Sans Pro" pitchFamily="34" charset="-122"/>
                  <a:cs typeface="Source Sans Pro" pitchFamily="34" charset="-120"/>
                </a:rPr>
                <a:t>Explore the benefits of leveraging Python for developing a document search engine with NLP capabilities.</a:t>
              </a:r>
              <a:endParaRPr lang="en-US" sz="1750" dirty="0"/>
            </a:p>
          </p:txBody>
        </p:sp>
      </p:grp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8"/>
          <p:cNvSpPr/>
          <p:nvPr/>
        </p:nvSpPr>
        <p:spPr>
          <a:xfrm>
            <a:off x="8067554" y="1304763"/>
            <a:ext cx="3750198" cy="4353959"/>
          </a:xfrm>
          <a:prstGeom prst="roundRect">
            <a:avLst>
              <a:gd name="adj" fmla="val 316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6" name="Shape 8"/>
          <p:cNvSpPr/>
          <p:nvPr/>
        </p:nvSpPr>
        <p:spPr>
          <a:xfrm>
            <a:off x="4196758" y="1313713"/>
            <a:ext cx="3618390" cy="4346315"/>
          </a:xfrm>
          <a:prstGeom prst="roundRect">
            <a:avLst>
              <a:gd name="adj" fmla="val 316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7" name="Shape 8"/>
          <p:cNvSpPr/>
          <p:nvPr/>
        </p:nvSpPr>
        <p:spPr>
          <a:xfrm>
            <a:off x="328363" y="1304763"/>
            <a:ext cx="3653328" cy="4353959"/>
          </a:xfrm>
          <a:prstGeom prst="roundRect">
            <a:avLst>
              <a:gd name="adj" fmla="val 316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8" name="TextBox 7"/>
          <p:cNvSpPr txBox="1"/>
          <p:nvPr/>
        </p:nvSpPr>
        <p:spPr>
          <a:xfrm>
            <a:off x="1590111" y="122327"/>
            <a:ext cx="4844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 smtClean="0">
                <a:latin typeface="adonis-web"/>
              </a:rPr>
              <a:t>Purpose</a:t>
            </a:r>
            <a:endParaRPr lang="en-US" sz="3600" b="1" dirty="0">
              <a:latin typeface="adonis-web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59082" y="1374431"/>
            <a:ext cx="2681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2</a:t>
            </a:r>
            <a:r>
              <a:rPr lang="en-GB" b="1" dirty="0" smtClean="0"/>
              <a:t>. Intelligent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490743" y="1374431"/>
            <a:ext cx="2547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1</a:t>
            </a:r>
            <a:r>
              <a:rPr lang="en-GB" b="1" dirty="0" smtClean="0"/>
              <a:t>. Search Engine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8198169" y="1394825"/>
            <a:ext cx="344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3. Intelligent Search Engine</a:t>
            </a:r>
            <a:endParaRPr lang="en-US" b="1" dirty="0"/>
          </a:p>
        </p:txBody>
      </p:sp>
      <p:sp>
        <p:nvSpPr>
          <p:cNvPr id="13" name="Curved Right Arrow 12"/>
          <p:cNvSpPr/>
          <p:nvPr/>
        </p:nvSpPr>
        <p:spPr>
          <a:xfrm rot="16200000">
            <a:off x="4130064" y="3911192"/>
            <a:ext cx="469296" cy="3952797"/>
          </a:xfrm>
          <a:prstGeom prst="curvedRightArrow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4" name="Curved Down Arrow 13"/>
          <p:cNvSpPr/>
          <p:nvPr/>
        </p:nvSpPr>
        <p:spPr>
          <a:xfrm>
            <a:off x="5950737" y="952500"/>
            <a:ext cx="4364250" cy="352263"/>
          </a:xfrm>
          <a:prstGeom prst="curvedDownArrow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90743" y="1909083"/>
            <a:ext cx="326306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600" dirty="0"/>
              <a:t>A search engine is a tool that assists users in </a:t>
            </a:r>
            <a:r>
              <a:rPr lang="en-GB" sz="1600" b="1" dirty="0"/>
              <a:t>finding information</a:t>
            </a:r>
            <a:r>
              <a:rPr lang="en-GB" sz="1600" dirty="0"/>
              <a:t> on the internet. Users input queries, usually consisting of </a:t>
            </a:r>
            <a:r>
              <a:rPr lang="en-GB" sz="1600" b="1" dirty="0"/>
              <a:t>keywords or questions</a:t>
            </a:r>
            <a:r>
              <a:rPr lang="en-GB" sz="1600" dirty="0"/>
              <a:t>. The search engine </a:t>
            </a:r>
            <a:r>
              <a:rPr lang="en-GB" sz="1600" b="1" dirty="0"/>
              <a:t>scans</a:t>
            </a:r>
            <a:r>
              <a:rPr lang="en-GB" sz="1600" dirty="0"/>
              <a:t> its </a:t>
            </a:r>
            <a:r>
              <a:rPr lang="en-GB" sz="1600" b="1" dirty="0"/>
              <a:t>database of web content</a:t>
            </a:r>
            <a:r>
              <a:rPr lang="en-GB" sz="1600" dirty="0"/>
              <a:t> to </a:t>
            </a:r>
            <a:r>
              <a:rPr lang="en-GB" sz="1600" b="1" dirty="0"/>
              <a:t>find pages related </a:t>
            </a:r>
            <a:r>
              <a:rPr lang="en-GB" sz="1600" dirty="0"/>
              <a:t>to the query. It then displays a list of results with links to web pages that </a:t>
            </a:r>
            <a:r>
              <a:rPr lang="en-GB" sz="1600" b="1" dirty="0"/>
              <a:t>match the user's query.</a:t>
            </a:r>
            <a:endParaRPr lang="en-US" sz="1600" b="1" dirty="0"/>
          </a:p>
        </p:txBody>
      </p:sp>
      <p:sp>
        <p:nvSpPr>
          <p:cNvPr id="16" name="Rectangle 15"/>
          <p:cNvSpPr/>
          <p:nvPr/>
        </p:nvSpPr>
        <p:spPr>
          <a:xfrm>
            <a:off x="4458139" y="1909083"/>
            <a:ext cx="3146428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600" dirty="0" smtClean="0"/>
              <a:t>Intelligence </a:t>
            </a:r>
            <a:r>
              <a:rPr lang="en-GB" sz="1600" dirty="0"/>
              <a:t>in the context of search typically refers to the ability of a search system to go </a:t>
            </a:r>
            <a:r>
              <a:rPr lang="en-GB" sz="1600" b="1" dirty="0"/>
              <a:t>beyond simple keyword matching and apply advanced techniques to understand and provide more contextually relevant search results</a:t>
            </a:r>
            <a:r>
              <a:rPr lang="en-GB" sz="1600" dirty="0"/>
              <a:t>. </a:t>
            </a:r>
            <a:endParaRPr lang="en-GB" sz="1600" dirty="0" smtClean="0"/>
          </a:p>
          <a:p>
            <a:pPr algn="just"/>
            <a:r>
              <a:rPr lang="en-GB" sz="1600" b="1" dirty="0" smtClean="0"/>
              <a:t>For Instances:- </a:t>
            </a:r>
            <a:r>
              <a:rPr lang="en-US" sz="1600" dirty="0" smtClean="0"/>
              <a:t>Understand Context, </a:t>
            </a:r>
            <a:r>
              <a:rPr lang="en-US" sz="1600" dirty="0"/>
              <a:t>Interpret Natural </a:t>
            </a:r>
            <a:r>
              <a:rPr lang="en-US" sz="1600" dirty="0" smtClean="0"/>
              <a:t>Language, </a:t>
            </a:r>
            <a:r>
              <a:rPr lang="en-US" sz="1600" dirty="0"/>
              <a:t>Learn and </a:t>
            </a:r>
            <a:r>
              <a:rPr lang="en-US" sz="1600" dirty="0" smtClean="0"/>
              <a:t>Improve,</a:t>
            </a:r>
            <a:r>
              <a:rPr lang="en-US" sz="1600" dirty="0"/>
              <a:t> Provide Richer </a:t>
            </a:r>
            <a:r>
              <a:rPr lang="en-US" sz="1600" dirty="0" smtClean="0"/>
              <a:t>Results.</a:t>
            </a:r>
            <a:endParaRPr lang="en-US" sz="1600" dirty="0"/>
          </a:p>
        </p:txBody>
      </p:sp>
      <p:sp>
        <p:nvSpPr>
          <p:cNvPr id="17" name="Rectangle 16"/>
          <p:cNvSpPr/>
          <p:nvPr/>
        </p:nvSpPr>
        <p:spPr>
          <a:xfrm>
            <a:off x="8198169" y="1764157"/>
            <a:ext cx="3301121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600" dirty="0"/>
              <a:t>An intelligent search engine enhances the search </a:t>
            </a:r>
            <a:r>
              <a:rPr lang="en-GB" sz="1600" dirty="0" smtClean="0"/>
              <a:t>experience</a:t>
            </a:r>
            <a:endParaRPr lang="en-GB" sz="1600" dirty="0"/>
          </a:p>
          <a:p>
            <a:pPr algn="just"/>
            <a:r>
              <a:rPr lang="en-GB" sz="1600" b="1" dirty="0"/>
              <a:t>Personalizing Results: </a:t>
            </a:r>
            <a:r>
              <a:rPr lang="en-GB" sz="1600" dirty="0" smtClean="0"/>
              <a:t>user </a:t>
            </a:r>
            <a:r>
              <a:rPr lang="en-GB" sz="1600" dirty="0"/>
              <a:t>preferences, location, and past interactions.</a:t>
            </a:r>
          </a:p>
          <a:p>
            <a:pPr algn="just"/>
            <a:r>
              <a:rPr lang="en-GB" sz="1600" b="1" dirty="0"/>
              <a:t>Understanding </a:t>
            </a:r>
            <a:r>
              <a:rPr lang="en-GB" sz="1600" b="1" dirty="0" smtClean="0"/>
              <a:t>NL: </a:t>
            </a:r>
            <a:r>
              <a:rPr lang="en-GB" sz="1600" dirty="0"/>
              <a:t>A</a:t>
            </a:r>
            <a:r>
              <a:rPr lang="en-GB" sz="1600" dirty="0" smtClean="0"/>
              <a:t>sk </a:t>
            </a:r>
            <a:r>
              <a:rPr lang="en-GB" sz="1600" dirty="0"/>
              <a:t>questions in a conversational way, reducing the need for specific keywords.</a:t>
            </a:r>
          </a:p>
          <a:p>
            <a:pPr algn="just"/>
            <a:r>
              <a:rPr lang="en-GB" sz="1600" b="1" dirty="0"/>
              <a:t>Learning and Adapting</a:t>
            </a:r>
            <a:r>
              <a:rPr lang="en-GB" sz="1600" b="1" dirty="0" smtClean="0"/>
              <a:t>: </a:t>
            </a:r>
            <a:r>
              <a:rPr lang="en-GB" sz="1600" dirty="0" smtClean="0"/>
              <a:t>continuously </a:t>
            </a:r>
            <a:r>
              <a:rPr lang="en-GB" sz="1600" dirty="0"/>
              <a:t>improves results through machine learning, adjusting to user preferences</a:t>
            </a:r>
            <a:r>
              <a:rPr lang="en-GB" sz="1600" dirty="0" smtClean="0"/>
              <a:t>.</a:t>
            </a:r>
            <a:endParaRPr lang="en-GB" sz="1600" dirty="0"/>
          </a:p>
          <a:p>
            <a:pPr algn="just"/>
            <a:r>
              <a:rPr lang="en-GB" sz="1600" b="1" dirty="0" smtClean="0"/>
              <a:t>Grasping </a:t>
            </a:r>
            <a:r>
              <a:rPr lang="en-GB" sz="1600" b="1" dirty="0"/>
              <a:t>Word Meanings</a:t>
            </a:r>
            <a:r>
              <a:rPr lang="en-GB" sz="1600" b="1" dirty="0" smtClean="0"/>
              <a:t>: </a:t>
            </a:r>
            <a:r>
              <a:rPr lang="en-GB" sz="1600" dirty="0" smtClean="0"/>
              <a:t>words </a:t>
            </a:r>
            <a:r>
              <a:rPr lang="en-GB" sz="1600" dirty="0"/>
              <a:t>and phrases, finding </a:t>
            </a:r>
            <a:r>
              <a:rPr lang="en-GB" sz="1600" dirty="0" smtClean="0"/>
              <a:t>information.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48448046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8"/>
          <p:cNvSpPr/>
          <p:nvPr/>
        </p:nvSpPr>
        <p:spPr>
          <a:xfrm>
            <a:off x="6366659" y="1191605"/>
            <a:ext cx="5404794" cy="4375818"/>
          </a:xfrm>
          <a:prstGeom prst="roundRect">
            <a:avLst>
              <a:gd name="adj" fmla="val 316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7" name="Shape 8"/>
          <p:cNvSpPr/>
          <p:nvPr/>
        </p:nvSpPr>
        <p:spPr>
          <a:xfrm>
            <a:off x="833377" y="1191605"/>
            <a:ext cx="5281481" cy="4375818"/>
          </a:xfrm>
          <a:prstGeom prst="roundRect">
            <a:avLst>
              <a:gd name="adj" fmla="val 316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8" name="TextBox 7"/>
          <p:cNvSpPr txBox="1"/>
          <p:nvPr/>
        </p:nvSpPr>
        <p:spPr>
          <a:xfrm>
            <a:off x="1209773" y="1282748"/>
            <a:ext cx="3597798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67" b="1" dirty="0"/>
              <a:t>Keyword Search </a:t>
            </a:r>
            <a:endParaRPr lang="en-US" sz="2667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740467" y="1350198"/>
            <a:ext cx="3597798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667" b="1" dirty="0"/>
              <a:t>Semantic Search </a:t>
            </a:r>
            <a:endParaRPr lang="en-US" sz="2667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542463" y="214130"/>
            <a:ext cx="88658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adonis-web"/>
              </a:rPr>
              <a:t>Intelligent Search Engine Approach</a:t>
            </a:r>
            <a:endParaRPr lang="en-US" sz="3000" b="1" dirty="0">
              <a:latin typeface="adonis-web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209773" y="1876657"/>
            <a:ext cx="4436054" cy="39405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667" dirty="0"/>
              <a:t>A traditional search engine is like an intelligent librarian for the internet. </a:t>
            </a:r>
          </a:p>
          <a:p>
            <a:pPr marL="285739" indent="-285739">
              <a:buFont typeface="Wingdings" panose="05000000000000000000" pitchFamily="2" charset="2"/>
              <a:buChar char="q"/>
            </a:pPr>
            <a:r>
              <a:rPr lang="en-GB" sz="1667" b="1" dirty="0"/>
              <a:t>You Ask a Question</a:t>
            </a:r>
            <a:r>
              <a:rPr lang="en-GB" sz="1667" dirty="0"/>
              <a:t>: For example, you might ask, "How to bake a chocolate cake?"</a:t>
            </a:r>
          </a:p>
          <a:p>
            <a:pPr marL="285739" indent="-285739">
              <a:buFont typeface="Wingdings" panose="05000000000000000000" pitchFamily="2" charset="2"/>
              <a:buChar char="q"/>
            </a:pPr>
            <a:r>
              <a:rPr lang="en-GB" sz="1667" b="1" dirty="0"/>
              <a:t>It Looks for Words</a:t>
            </a:r>
            <a:r>
              <a:rPr lang="en-GB" sz="1667" dirty="0"/>
              <a:t>: It tries to find pages that have the same words you mentioned, like "bake," "chocolate," and "cake."</a:t>
            </a:r>
          </a:p>
          <a:p>
            <a:pPr marL="285739" indent="-285739">
              <a:buFont typeface="Wingdings" panose="05000000000000000000" pitchFamily="2" charset="2"/>
              <a:buChar char="q"/>
            </a:pPr>
            <a:r>
              <a:rPr lang="en-GB" sz="1667" b="1" dirty="0"/>
              <a:t>It Shows You Results</a:t>
            </a:r>
            <a:r>
              <a:rPr lang="en-GB" sz="1667" dirty="0"/>
              <a:t>: After searching, it gives you a list of web pages that have those words. These are the pages that might have the information you're looking for.</a:t>
            </a:r>
          </a:p>
          <a:p>
            <a:pPr algn="just"/>
            <a:endParaRPr lang="en-US" sz="1667" dirty="0"/>
          </a:p>
        </p:txBody>
      </p:sp>
      <p:sp>
        <p:nvSpPr>
          <p:cNvPr id="13" name="Rectangle 12"/>
          <p:cNvSpPr/>
          <p:nvPr/>
        </p:nvSpPr>
        <p:spPr>
          <a:xfrm>
            <a:off x="6740467" y="1907867"/>
            <a:ext cx="4657178" cy="3427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39" indent="-285739" algn="just">
              <a:buFont typeface="Wingdings" panose="05000000000000000000" pitchFamily="2" charset="2"/>
              <a:buChar char="q"/>
            </a:pPr>
            <a:r>
              <a:rPr lang="en-GB" sz="1667" dirty="0"/>
              <a:t>Semantic search means understanding the </a:t>
            </a:r>
            <a:r>
              <a:rPr lang="en-GB" sz="1667" b="1" dirty="0"/>
              <a:t>intent</a:t>
            </a:r>
            <a:r>
              <a:rPr lang="en-GB" sz="1667" dirty="0"/>
              <a:t> </a:t>
            </a:r>
            <a:r>
              <a:rPr lang="en-GB" sz="1667" b="1" dirty="0"/>
              <a:t>behind</a:t>
            </a:r>
            <a:r>
              <a:rPr lang="en-GB" sz="1667" dirty="0"/>
              <a:t> the </a:t>
            </a:r>
            <a:r>
              <a:rPr lang="en-GB" sz="1667" b="1" dirty="0"/>
              <a:t>query</a:t>
            </a:r>
            <a:r>
              <a:rPr lang="en-GB" sz="1667" dirty="0"/>
              <a:t> and </a:t>
            </a:r>
            <a:r>
              <a:rPr lang="en-GB" sz="1667" b="1" dirty="0"/>
              <a:t>representing</a:t>
            </a:r>
            <a:r>
              <a:rPr lang="en-GB" sz="1667" dirty="0"/>
              <a:t> the “knowledge in a way suitable for </a:t>
            </a:r>
            <a:r>
              <a:rPr lang="en-GB" sz="1667" b="1" dirty="0"/>
              <a:t>meaningful</a:t>
            </a:r>
            <a:r>
              <a:rPr lang="en-GB" sz="1667" dirty="0"/>
              <a:t> </a:t>
            </a:r>
            <a:r>
              <a:rPr lang="en-GB" sz="1667" b="1" dirty="0"/>
              <a:t>retrieval</a:t>
            </a:r>
            <a:r>
              <a:rPr lang="en-GB" sz="1667" dirty="0"/>
              <a:t>,”</a:t>
            </a:r>
          </a:p>
          <a:p>
            <a:pPr marL="285739" indent="-285739" algn="just">
              <a:buFont typeface="Wingdings" panose="05000000000000000000" pitchFamily="2" charset="2"/>
              <a:buChar char="q"/>
            </a:pPr>
            <a:endParaRPr lang="en-GB" sz="1667" dirty="0"/>
          </a:p>
          <a:p>
            <a:pPr marL="285739" indent="-285739" algn="just">
              <a:buFont typeface="Wingdings" panose="05000000000000000000" pitchFamily="2" charset="2"/>
              <a:buChar char="q"/>
            </a:pPr>
            <a:r>
              <a:rPr lang="en-GB" sz="1667" dirty="0">
                <a:solidFill>
                  <a:srgbClr val="242424"/>
                </a:solidFill>
              </a:rPr>
              <a:t>“Semantic Search” can </a:t>
            </a:r>
            <a:r>
              <a:rPr lang="en-GB" sz="1667" b="1" dirty="0">
                <a:solidFill>
                  <a:srgbClr val="242424"/>
                </a:solidFill>
              </a:rPr>
              <a:t>simplify</a:t>
            </a:r>
            <a:r>
              <a:rPr lang="en-GB" sz="1667" dirty="0">
                <a:solidFill>
                  <a:srgbClr val="242424"/>
                </a:solidFill>
              </a:rPr>
              <a:t> </a:t>
            </a:r>
            <a:r>
              <a:rPr lang="en-GB" sz="1667" b="1" dirty="0">
                <a:solidFill>
                  <a:srgbClr val="242424"/>
                </a:solidFill>
              </a:rPr>
              <a:t>query</a:t>
            </a:r>
            <a:r>
              <a:rPr lang="en-GB" sz="1667" dirty="0">
                <a:solidFill>
                  <a:srgbClr val="242424"/>
                </a:solidFill>
              </a:rPr>
              <a:t> building, because it is supported by automated natural language processing programs i.e. using </a:t>
            </a:r>
            <a:r>
              <a:rPr lang="en-GB" sz="1667" b="1" dirty="0"/>
              <a:t>Latent</a:t>
            </a:r>
            <a:r>
              <a:rPr lang="en-GB" sz="1667" dirty="0"/>
              <a:t> </a:t>
            </a:r>
            <a:r>
              <a:rPr lang="en-GB" sz="1667" b="1" dirty="0"/>
              <a:t>Semantic</a:t>
            </a:r>
            <a:r>
              <a:rPr lang="en-GB" sz="1667" dirty="0"/>
              <a:t> </a:t>
            </a:r>
            <a:r>
              <a:rPr lang="en-GB" sz="1667" b="1" dirty="0"/>
              <a:t>Indexing</a:t>
            </a:r>
            <a:r>
              <a:rPr lang="en-GB" sz="1667" dirty="0"/>
              <a:t> — a concept that search engines use to discover </a:t>
            </a:r>
            <a:r>
              <a:rPr lang="en-GB" sz="1667" b="1" dirty="0"/>
              <a:t>how a keyword </a:t>
            </a:r>
            <a:r>
              <a:rPr lang="en-GB" sz="1667" dirty="0"/>
              <a:t>and </a:t>
            </a:r>
            <a:r>
              <a:rPr lang="en-GB" sz="1667" b="1" dirty="0"/>
              <a:t>content</a:t>
            </a:r>
            <a:r>
              <a:rPr lang="en-GB" sz="1667" dirty="0"/>
              <a:t> </a:t>
            </a:r>
            <a:r>
              <a:rPr lang="en-GB" sz="1667" b="1" dirty="0"/>
              <a:t>work</a:t>
            </a:r>
            <a:r>
              <a:rPr lang="en-GB" sz="1667" dirty="0"/>
              <a:t> </a:t>
            </a:r>
            <a:r>
              <a:rPr lang="en-GB" sz="1667" b="1" dirty="0"/>
              <a:t>together</a:t>
            </a:r>
            <a:r>
              <a:rPr lang="en-GB" sz="1667" dirty="0"/>
              <a:t> to mean the same thing.</a:t>
            </a:r>
            <a:endParaRPr lang="en-US" sz="1667" dirty="0"/>
          </a:p>
        </p:txBody>
      </p:sp>
      <p:sp>
        <p:nvSpPr>
          <p:cNvPr id="14" name="Rectangle 13"/>
          <p:cNvSpPr/>
          <p:nvPr/>
        </p:nvSpPr>
        <p:spPr>
          <a:xfrm>
            <a:off x="1542463" y="5879164"/>
            <a:ext cx="9966262" cy="2974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8115" indent="-238115">
              <a:buFont typeface="Wingdings" panose="05000000000000000000" pitchFamily="2" charset="2"/>
              <a:buChar char="v"/>
            </a:pPr>
            <a:r>
              <a:rPr lang="en-GB" sz="1333" i="1" dirty="0">
                <a:solidFill>
                  <a:srgbClr val="3F3F3F"/>
                </a:solidFill>
                <a:latin typeface="Inter"/>
              </a:rPr>
              <a:t>NLP and NLU make semantic search more intelligent through tasks like normalization, typo tolerance, and entity recognition.</a:t>
            </a:r>
            <a:endParaRPr lang="en-US" sz="1333" i="1" dirty="0"/>
          </a:p>
        </p:txBody>
      </p:sp>
    </p:spTree>
    <p:extLst>
      <p:ext uri="{BB962C8B-B14F-4D97-AF65-F5344CB8AC3E}">
        <p14:creationId xmlns:p14="http://schemas.microsoft.com/office/powerpoint/2010/main" val="4107159470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40041" y="205147"/>
            <a:ext cx="62811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adonis-web"/>
              </a:rPr>
              <a:t>Goal : Find The Keywords</a:t>
            </a:r>
            <a:endParaRPr lang="en-US" sz="3000" b="1" dirty="0">
              <a:latin typeface="adonis-web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06622" y="1486620"/>
            <a:ext cx="9629314" cy="784830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500" dirty="0"/>
              <a:t>Id: 2200000, </a:t>
            </a:r>
            <a:r>
              <a:rPr lang="en-US" sz="1500" dirty="0"/>
              <a:t>Author: </a:t>
            </a:r>
            <a:r>
              <a:rPr lang="en-US" sz="1500" dirty="0">
                <a:solidFill>
                  <a:srgbClr val="FF0000"/>
                </a:solidFill>
              </a:rPr>
              <a:t>Frank </a:t>
            </a:r>
            <a:r>
              <a:rPr lang="en-US" sz="1500" dirty="0" err="1">
                <a:solidFill>
                  <a:srgbClr val="FF0000"/>
                </a:solidFill>
              </a:rPr>
              <a:t>Manola</a:t>
            </a:r>
            <a:r>
              <a:rPr lang="en-US" sz="1500" dirty="0"/>
              <a:t>, </a:t>
            </a:r>
            <a:r>
              <a:rPr lang="en-US" sz="1500" dirty="0">
                <a:solidFill>
                  <a:srgbClr val="FF0000"/>
                </a:solidFill>
              </a:rPr>
              <a:t>Mark F. </a:t>
            </a:r>
            <a:r>
              <a:rPr lang="en-US" sz="1500" dirty="0" err="1">
                <a:solidFill>
                  <a:srgbClr val="FF0000"/>
                </a:solidFill>
              </a:rPr>
              <a:t>Hornick</a:t>
            </a:r>
            <a:r>
              <a:rPr lang="en-US" sz="1500" dirty="0"/>
              <a:t>, </a:t>
            </a:r>
            <a:r>
              <a:rPr lang="en-US" sz="1500" dirty="0">
                <a:solidFill>
                  <a:srgbClr val="FF0000"/>
                </a:solidFill>
              </a:rPr>
              <a:t>Alejandro P. </a:t>
            </a:r>
            <a:r>
              <a:rPr lang="en-US" sz="1500" dirty="0" err="1">
                <a:solidFill>
                  <a:srgbClr val="FF0000"/>
                </a:solidFill>
              </a:rPr>
              <a:t>Buchmann</a:t>
            </a:r>
            <a:r>
              <a:rPr lang="en-US" sz="1500" dirty="0"/>
              <a:t>, Title: </a:t>
            </a:r>
            <a:r>
              <a:rPr lang="en-US" sz="1500" dirty="0">
                <a:solidFill>
                  <a:srgbClr val="FF0000"/>
                </a:solidFill>
              </a:rPr>
              <a:t>Object Data Model </a:t>
            </a:r>
            <a:r>
              <a:rPr lang="en-US" sz="1500" dirty="0"/>
              <a:t>Facilities for </a:t>
            </a:r>
            <a:r>
              <a:rPr lang="en-US" sz="1500" dirty="0">
                <a:solidFill>
                  <a:srgbClr val="FF0000"/>
                </a:solidFill>
              </a:rPr>
              <a:t>Multimedia Data Types</a:t>
            </a:r>
            <a:r>
              <a:rPr lang="en-US" sz="1500" dirty="0"/>
              <a:t>, Venue: GTE Laboratories Incorporated TM-0332-11-90-165, </a:t>
            </a:r>
            <a:r>
              <a:rPr lang="en-GB" sz="1500" dirty="0"/>
              <a:t>Month: </a:t>
            </a:r>
            <a:r>
              <a:rPr lang="en-US" sz="1500" dirty="0"/>
              <a:t>December, Year: </a:t>
            </a:r>
            <a:r>
              <a:rPr lang="en-US" sz="1500" dirty="0">
                <a:solidFill>
                  <a:srgbClr val="FF0000"/>
                </a:solidFill>
              </a:rPr>
              <a:t>1990</a:t>
            </a:r>
            <a:r>
              <a:rPr lang="en-US" sz="1500" dirty="0"/>
              <a:t>, Url: </a:t>
            </a:r>
            <a:r>
              <a:rPr lang="en-US" sz="1500" dirty="0" err="1">
                <a:solidFill>
                  <a:srgbClr val="FF0000"/>
                </a:solidFill>
              </a:rPr>
              <a:t>db</a:t>
            </a:r>
            <a:r>
              <a:rPr lang="en-US" sz="1500" dirty="0">
                <a:solidFill>
                  <a:srgbClr val="FF0000"/>
                </a:solidFill>
              </a:rPr>
              <a:t>/journals/</a:t>
            </a:r>
            <a:r>
              <a:rPr lang="en-US" sz="1500" dirty="0" err="1">
                <a:solidFill>
                  <a:srgbClr val="FF0000"/>
                </a:solidFill>
              </a:rPr>
              <a:t>gtelab</a:t>
            </a:r>
            <a:r>
              <a:rPr lang="en-US" sz="1500" dirty="0">
                <a:solidFill>
                  <a:srgbClr val="FF0000"/>
                </a:solidFill>
              </a:rPr>
              <a:t>/index.html#TM-0332-11-90-165</a:t>
            </a:r>
            <a:r>
              <a:rPr lang="en-US" sz="1500" dirty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51460" y="1093790"/>
            <a:ext cx="3564550" cy="34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67" b="1" dirty="0"/>
              <a:t>An Example of dataset item</a:t>
            </a:r>
            <a:endParaRPr lang="en-US" sz="1667" b="1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1606622" y="2968689"/>
            <a:ext cx="2745695" cy="1015663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sz="1500" dirty="0"/>
              <a:t>I want Object Data model </a:t>
            </a:r>
            <a:r>
              <a:rPr lang="en-US" sz="1500" dirty="0"/>
              <a:t>Structures for/ Multimedia Data </a:t>
            </a:r>
            <a:r>
              <a:rPr lang="en-US" sz="1500" dirty="0" err="1"/>
              <a:t>Typese</a:t>
            </a:r>
            <a:r>
              <a:rPr lang="en-US" sz="1500" dirty="0"/>
              <a:t> by Frank </a:t>
            </a:r>
            <a:r>
              <a:rPr lang="en-US" sz="1500" dirty="0" err="1"/>
              <a:t>Manola</a:t>
            </a:r>
            <a:r>
              <a:rPr lang="en-US" sz="1500" dirty="0"/>
              <a:t> in 1990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51460" y="2606096"/>
            <a:ext cx="2440618" cy="348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67" b="1" dirty="0"/>
              <a:t>Search Example:</a:t>
            </a:r>
            <a:endParaRPr lang="en-US" sz="1667" b="1" dirty="0"/>
          </a:p>
        </p:txBody>
      </p:sp>
      <p:cxnSp>
        <p:nvCxnSpPr>
          <p:cNvPr id="7" name="Straight Arrow Connector 6"/>
          <p:cNvCxnSpPr>
            <a:stCxn id="5" idx="1"/>
            <a:endCxn id="8" idx="3"/>
          </p:cNvCxnSpPr>
          <p:nvPr/>
        </p:nvCxnSpPr>
        <p:spPr>
          <a:xfrm>
            <a:off x="4352317" y="3353410"/>
            <a:ext cx="641743" cy="16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 flipH="1">
            <a:off x="4994059" y="2970333"/>
            <a:ext cx="3066182" cy="1015663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sz="1500" dirty="0">
                <a:solidFill>
                  <a:srgbClr val="FF0000"/>
                </a:solidFill>
              </a:rPr>
              <a:t>I want </a:t>
            </a:r>
            <a:r>
              <a:rPr lang="en-GB" sz="1500" dirty="0">
                <a:solidFill>
                  <a:srgbClr val="00B050"/>
                </a:solidFill>
              </a:rPr>
              <a:t>Object Data model</a:t>
            </a:r>
            <a:r>
              <a:rPr lang="en-GB" sz="1500" dirty="0"/>
              <a:t> </a:t>
            </a:r>
            <a:r>
              <a:rPr lang="en-US" sz="1500" dirty="0">
                <a:solidFill>
                  <a:srgbClr val="FF0000"/>
                </a:solidFill>
              </a:rPr>
              <a:t>Structures</a:t>
            </a:r>
            <a:r>
              <a:rPr lang="en-US" sz="1500" dirty="0"/>
              <a:t> </a:t>
            </a:r>
            <a:r>
              <a:rPr lang="en-US" sz="1500" dirty="0">
                <a:solidFill>
                  <a:srgbClr val="FF0000"/>
                </a:solidFill>
              </a:rPr>
              <a:t>for/ </a:t>
            </a:r>
            <a:r>
              <a:rPr lang="en-US" sz="1500" dirty="0">
                <a:solidFill>
                  <a:srgbClr val="00B050"/>
                </a:solidFill>
              </a:rPr>
              <a:t>Multimedia Data </a:t>
            </a:r>
            <a:r>
              <a:rPr lang="en-US" sz="1500" dirty="0" err="1">
                <a:solidFill>
                  <a:srgbClr val="00B050"/>
                </a:solidFill>
              </a:rPr>
              <a:t>Typese</a:t>
            </a:r>
            <a:r>
              <a:rPr lang="en-US" sz="1500" dirty="0">
                <a:solidFill>
                  <a:srgbClr val="00B050"/>
                </a:solidFill>
              </a:rPr>
              <a:t> </a:t>
            </a:r>
            <a:r>
              <a:rPr lang="en-US" sz="1500" dirty="0">
                <a:solidFill>
                  <a:srgbClr val="FF0000"/>
                </a:solidFill>
              </a:rPr>
              <a:t>by</a:t>
            </a:r>
            <a:r>
              <a:rPr lang="en-US" sz="1500" dirty="0"/>
              <a:t> </a:t>
            </a:r>
            <a:r>
              <a:rPr lang="en-US" sz="1500" dirty="0">
                <a:solidFill>
                  <a:srgbClr val="00B050"/>
                </a:solidFill>
              </a:rPr>
              <a:t>Frank </a:t>
            </a:r>
            <a:r>
              <a:rPr lang="en-US" sz="1500" dirty="0" err="1">
                <a:solidFill>
                  <a:srgbClr val="00B050"/>
                </a:solidFill>
              </a:rPr>
              <a:t>Manola</a:t>
            </a:r>
            <a:r>
              <a:rPr lang="en-US" sz="1500" dirty="0">
                <a:solidFill>
                  <a:srgbClr val="00B050"/>
                </a:solidFill>
              </a:rPr>
              <a:t> </a:t>
            </a:r>
            <a:r>
              <a:rPr lang="en-US" sz="1500" dirty="0">
                <a:solidFill>
                  <a:srgbClr val="FF0000"/>
                </a:solidFill>
              </a:rPr>
              <a:t>in</a:t>
            </a:r>
            <a:r>
              <a:rPr lang="en-US" sz="1500" dirty="0"/>
              <a:t> </a:t>
            </a:r>
            <a:r>
              <a:rPr lang="en-US" sz="1500" dirty="0">
                <a:solidFill>
                  <a:srgbClr val="00B050"/>
                </a:solidFill>
              </a:rPr>
              <a:t>1990</a:t>
            </a:r>
          </a:p>
        </p:txBody>
      </p:sp>
      <p:sp>
        <p:nvSpPr>
          <p:cNvPr id="9" name="TextBox 8"/>
          <p:cNvSpPr txBox="1"/>
          <p:nvPr/>
        </p:nvSpPr>
        <p:spPr>
          <a:xfrm flipH="1">
            <a:off x="8701984" y="2958553"/>
            <a:ext cx="2533953" cy="784830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GB" sz="1500" dirty="0">
                <a:solidFill>
                  <a:srgbClr val="00B050"/>
                </a:solidFill>
              </a:rPr>
              <a:t>Object Data model,</a:t>
            </a:r>
            <a:r>
              <a:rPr lang="en-US" sz="1500" dirty="0">
                <a:solidFill>
                  <a:srgbClr val="FF0000"/>
                </a:solidFill>
              </a:rPr>
              <a:t> </a:t>
            </a:r>
            <a:r>
              <a:rPr lang="en-US" sz="1500" dirty="0">
                <a:solidFill>
                  <a:srgbClr val="00B050"/>
                </a:solidFill>
              </a:rPr>
              <a:t>Multimedia Data Type, Frank</a:t>
            </a:r>
            <a:r>
              <a:rPr lang="en-US" sz="1500" dirty="0">
                <a:solidFill>
                  <a:schemeClr val="accent6"/>
                </a:solidFill>
              </a:rPr>
              <a:t> </a:t>
            </a:r>
            <a:r>
              <a:rPr lang="en-US" sz="1500" dirty="0" err="1">
                <a:solidFill>
                  <a:srgbClr val="00B050"/>
                </a:solidFill>
              </a:rPr>
              <a:t>Manola</a:t>
            </a:r>
            <a:r>
              <a:rPr lang="en-US" sz="1500" dirty="0"/>
              <a:t>, </a:t>
            </a:r>
            <a:r>
              <a:rPr lang="en-US" sz="1500" dirty="0">
                <a:solidFill>
                  <a:srgbClr val="00B050"/>
                </a:solidFill>
              </a:rPr>
              <a:t>1990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8060241" y="3343274"/>
            <a:ext cx="641743" cy="16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551459" y="3956214"/>
            <a:ext cx="3075643" cy="6822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4556"/>
              </a:lnSpc>
            </a:pPr>
            <a:r>
              <a:rPr lang="en-US" sz="1500" b="1" dirty="0"/>
              <a:t>Understanding User Queries</a:t>
            </a:r>
            <a:r>
              <a:rPr lang="en-US" sz="166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:</a:t>
            </a:r>
            <a:endParaRPr lang="en-US" sz="1667" b="1" dirty="0"/>
          </a:p>
        </p:txBody>
      </p:sp>
      <p:sp>
        <p:nvSpPr>
          <p:cNvPr id="12" name="Shape 3"/>
          <p:cNvSpPr/>
          <p:nvPr/>
        </p:nvSpPr>
        <p:spPr>
          <a:xfrm>
            <a:off x="1606622" y="4674089"/>
            <a:ext cx="457789" cy="416619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13811">
            <a:solidFill>
              <a:srgbClr val="D7C5C1"/>
            </a:solidFill>
            <a:prstDash val="solid"/>
          </a:ln>
        </p:spPr>
      </p:sp>
      <p:sp>
        <p:nvSpPr>
          <p:cNvPr id="13" name="Text 4"/>
          <p:cNvSpPr/>
          <p:nvPr/>
        </p:nvSpPr>
        <p:spPr>
          <a:xfrm>
            <a:off x="1764082" y="4708815"/>
            <a:ext cx="138171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187" dirty="0"/>
          </a:p>
        </p:txBody>
      </p:sp>
      <p:sp>
        <p:nvSpPr>
          <p:cNvPr id="14" name="Text 5"/>
          <p:cNvSpPr/>
          <p:nvPr/>
        </p:nvSpPr>
        <p:spPr>
          <a:xfrm>
            <a:off x="2208383" y="4737687"/>
            <a:ext cx="2518114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5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Query Analysis</a:t>
            </a:r>
            <a:endParaRPr lang="en-US" sz="1500" dirty="0"/>
          </a:p>
        </p:txBody>
      </p:sp>
      <p:sp>
        <p:nvSpPr>
          <p:cNvPr id="15" name="Text 6"/>
          <p:cNvSpPr/>
          <p:nvPr/>
        </p:nvSpPr>
        <p:spPr>
          <a:xfrm>
            <a:off x="1551460" y="5132314"/>
            <a:ext cx="4719959" cy="898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Examine user queries to extract key information and understand their intent, allowing for precise search results.</a:t>
            </a:r>
            <a:endParaRPr lang="en-US" sz="1458" dirty="0"/>
          </a:p>
        </p:txBody>
      </p:sp>
      <p:sp>
        <p:nvSpPr>
          <p:cNvPr id="16" name="Shape 7"/>
          <p:cNvSpPr/>
          <p:nvPr/>
        </p:nvSpPr>
        <p:spPr>
          <a:xfrm>
            <a:off x="6773981" y="4694381"/>
            <a:ext cx="444421" cy="416619"/>
          </a:xfrm>
          <a:prstGeom prst="roundRect">
            <a:avLst>
              <a:gd name="adj" fmla="val 20000"/>
            </a:avLst>
          </a:prstGeom>
          <a:solidFill>
            <a:srgbClr val="EBE2E0"/>
          </a:solidFill>
          <a:ln w="13811">
            <a:solidFill>
              <a:srgbClr val="D7C5C1"/>
            </a:solidFill>
            <a:prstDash val="solid"/>
          </a:ln>
        </p:spPr>
      </p:sp>
      <p:sp>
        <p:nvSpPr>
          <p:cNvPr id="17" name="Text 8"/>
          <p:cNvSpPr/>
          <p:nvPr/>
        </p:nvSpPr>
        <p:spPr>
          <a:xfrm>
            <a:off x="6901199" y="4703462"/>
            <a:ext cx="189985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187" dirty="0"/>
          </a:p>
        </p:txBody>
      </p:sp>
      <p:sp>
        <p:nvSpPr>
          <p:cNvPr id="18" name="Text 9"/>
          <p:cNvSpPr/>
          <p:nvPr/>
        </p:nvSpPr>
        <p:spPr>
          <a:xfrm>
            <a:off x="7364550" y="4743567"/>
            <a:ext cx="4065075" cy="2893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278"/>
              </a:lnSpc>
            </a:pPr>
            <a:r>
              <a:rPr lang="en-US" sz="15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User Query Preprocessing</a:t>
            </a:r>
            <a:endParaRPr lang="en-US" sz="1500" dirty="0"/>
          </a:p>
        </p:txBody>
      </p:sp>
      <p:sp>
        <p:nvSpPr>
          <p:cNvPr id="19" name="Text 10"/>
          <p:cNvSpPr/>
          <p:nvPr/>
        </p:nvSpPr>
        <p:spPr>
          <a:xfrm>
            <a:off x="6709615" y="5120081"/>
            <a:ext cx="4526321" cy="9231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en-US" sz="1458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Applied NLP techniques like tokenization and word lemmatization to preprocess user queries for better search accuracy.</a:t>
            </a:r>
            <a:endParaRPr lang="en-US" sz="1458" dirty="0"/>
          </a:p>
        </p:txBody>
      </p:sp>
    </p:spTree>
    <p:extLst>
      <p:ext uri="{BB962C8B-B14F-4D97-AF65-F5344CB8AC3E}">
        <p14:creationId xmlns:p14="http://schemas.microsoft.com/office/powerpoint/2010/main" val="258929322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8"/>
          <p:cNvSpPr/>
          <p:nvPr/>
        </p:nvSpPr>
        <p:spPr>
          <a:xfrm>
            <a:off x="6490001" y="1200800"/>
            <a:ext cx="5350899" cy="4621267"/>
          </a:xfrm>
          <a:prstGeom prst="roundRect">
            <a:avLst>
              <a:gd name="adj" fmla="val 316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3" name="Shape 8"/>
          <p:cNvSpPr/>
          <p:nvPr/>
        </p:nvSpPr>
        <p:spPr>
          <a:xfrm>
            <a:off x="578734" y="1200801"/>
            <a:ext cx="5503054" cy="4621266"/>
          </a:xfrm>
          <a:prstGeom prst="roundRect">
            <a:avLst>
              <a:gd name="adj" fmla="val 3161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4" name="TextBox 3"/>
          <p:cNvSpPr txBox="1"/>
          <p:nvPr/>
        </p:nvSpPr>
        <p:spPr>
          <a:xfrm>
            <a:off x="901932" y="1372145"/>
            <a:ext cx="4856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NLP (Natural Language Processing)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6649180" y="1372145"/>
            <a:ext cx="54000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NLU (Natural Language Understanding</a:t>
            </a:r>
            <a:r>
              <a:rPr lang="en-GB" sz="2000" b="1" dirty="0" smtClean="0"/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631162" y="158415"/>
            <a:ext cx="687478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>
                <a:latin typeface="adonis-web"/>
              </a:rPr>
              <a:t>Intelligent Search Engine Technique</a:t>
            </a:r>
            <a:endParaRPr lang="en-US" sz="3000" b="1" dirty="0">
              <a:latin typeface="adonis-web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01932" y="1955182"/>
            <a:ext cx="4856658" cy="3683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667" b="1" dirty="0"/>
              <a:t>NLP </a:t>
            </a:r>
            <a:r>
              <a:rPr lang="en-GB" sz="1667" dirty="0"/>
              <a:t>is a field in artificial intelligence that deals with how computers and humans interact with language. It includes various language-related tasks.</a:t>
            </a:r>
            <a:endParaRPr lang="en-GB" sz="1667" dirty="0">
              <a:solidFill>
                <a:srgbClr val="252525"/>
              </a:solidFill>
            </a:endParaRPr>
          </a:p>
          <a:p>
            <a:pPr algn="just"/>
            <a:endParaRPr lang="en-GB" sz="1667" dirty="0">
              <a:solidFill>
                <a:srgbClr val="252525"/>
              </a:solidFill>
            </a:endParaRPr>
          </a:p>
          <a:p>
            <a:pPr algn="just"/>
            <a:r>
              <a:rPr lang="en-GB" sz="1667" b="1" dirty="0">
                <a:solidFill>
                  <a:srgbClr val="252525"/>
                </a:solidFill>
              </a:rPr>
              <a:t>NLP</a:t>
            </a:r>
            <a:r>
              <a:rPr lang="en-GB" sz="1667" dirty="0">
                <a:solidFill>
                  <a:srgbClr val="252525"/>
                </a:solidFill>
              </a:rPr>
              <a:t> is one of those things that has built up such a large meaning that it’s easy to look past the fact that it tells you exactly what it is: </a:t>
            </a:r>
            <a:r>
              <a:rPr lang="en-GB" sz="1667" b="1" dirty="0">
                <a:solidFill>
                  <a:srgbClr val="252525"/>
                </a:solidFill>
              </a:rPr>
              <a:t>NLP</a:t>
            </a:r>
            <a:r>
              <a:rPr lang="en-GB" sz="1667" dirty="0">
                <a:solidFill>
                  <a:srgbClr val="252525"/>
                </a:solidFill>
              </a:rPr>
              <a:t> processes natural language, specifically into a format that computers can understand.</a:t>
            </a:r>
          </a:p>
          <a:p>
            <a:pPr algn="just"/>
            <a:r>
              <a:rPr lang="en-GB" sz="1667" dirty="0" smtClean="0">
                <a:solidFill>
                  <a:srgbClr val="252525"/>
                </a:solidFill>
              </a:rPr>
              <a:t>These kinds of processing can include tasks like </a:t>
            </a:r>
            <a:r>
              <a:rPr lang="en-GB" sz="1667" b="1" dirty="0" smtClean="0">
                <a:solidFill>
                  <a:srgbClr val="252525"/>
                </a:solidFill>
              </a:rPr>
              <a:t>normalization</a:t>
            </a:r>
            <a:r>
              <a:rPr lang="en-GB" sz="1667" dirty="0" smtClean="0">
                <a:solidFill>
                  <a:srgbClr val="252525"/>
                </a:solidFill>
              </a:rPr>
              <a:t>, </a:t>
            </a:r>
            <a:r>
              <a:rPr lang="en-GB" sz="1667" b="1" dirty="0" smtClean="0">
                <a:solidFill>
                  <a:srgbClr val="252525"/>
                </a:solidFill>
              </a:rPr>
              <a:t>spelling correction</a:t>
            </a:r>
            <a:r>
              <a:rPr lang="en-GB" sz="1667" dirty="0" smtClean="0">
                <a:solidFill>
                  <a:srgbClr val="252525"/>
                </a:solidFill>
              </a:rPr>
              <a:t>, or </a:t>
            </a:r>
            <a:r>
              <a:rPr lang="en-GB" sz="1667" b="1" dirty="0" smtClean="0">
                <a:solidFill>
                  <a:srgbClr val="252525"/>
                </a:solidFill>
              </a:rPr>
              <a:t>stemming</a:t>
            </a:r>
            <a:r>
              <a:rPr lang="en-GB" sz="1667" dirty="0" smtClean="0">
                <a:solidFill>
                  <a:srgbClr val="252525"/>
                </a:solidFill>
              </a:rPr>
              <a:t>, each of which we’ll look at in more detail.</a:t>
            </a:r>
            <a:endParaRPr lang="en-GB" sz="1667" dirty="0">
              <a:solidFill>
                <a:srgbClr val="252525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756802" y="1939573"/>
            <a:ext cx="4864179" cy="3427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667" b="1" dirty="0"/>
              <a:t>NLU </a:t>
            </a:r>
            <a:r>
              <a:rPr lang="en-GB" sz="1667" dirty="0"/>
              <a:t>is a subset of NLP that focuses on enabling machines to deeply understand human language, allowing them to extract meaning and context from text or speech. </a:t>
            </a:r>
          </a:p>
          <a:p>
            <a:pPr algn="just"/>
            <a:endParaRPr lang="en-GB" sz="1667" dirty="0">
              <a:solidFill>
                <a:srgbClr val="252525"/>
              </a:solidFill>
            </a:endParaRPr>
          </a:p>
          <a:p>
            <a:pPr algn="just"/>
            <a:r>
              <a:rPr lang="en-GB" sz="1667" b="1" dirty="0">
                <a:solidFill>
                  <a:srgbClr val="252525"/>
                </a:solidFill>
              </a:rPr>
              <a:t>NLU</a:t>
            </a:r>
            <a:r>
              <a:rPr lang="en-GB" sz="1667" dirty="0">
                <a:solidFill>
                  <a:srgbClr val="252525"/>
                </a:solidFill>
              </a:rPr>
              <a:t>, on the other hand, </a:t>
            </a:r>
            <a:r>
              <a:rPr lang="en-GB" sz="1667" b="1" dirty="0">
                <a:solidFill>
                  <a:srgbClr val="252525"/>
                </a:solidFill>
              </a:rPr>
              <a:t>aims</a:t>
            </a:r>
            <a:r>
              <a:rPr lang="en-GB" sz="1667" dirty="0">
                <a:solidFill>
                  <a:srgbClr val="252525"/>
                </a:solidFill>
              </a:rPr>
              <a:t> to “</a:t>
            </a:r>
            <a:r>
              <a:rPr lang="en-GB" sz="1667" b="1" dirty="0">
                <a:solidFill>
                  <a:srgbClr val="252525"/>
                </a:solidFill>
              </a:rPr>
              <a:t>understand</a:t>
            </a:r>
            <a:r>
              <a:rPr lang="en-GB" sz="1667" dirty="0">
                <a:solidFill>
                  <a:srgbClr val="252525"/>
                </a:solidFill>
              </a:rPr>
              <a:t>” what a block of natural language is communicating.</a:t>
            </a:r>
          </a:p>
          <a:p>
            <a:pPr algn="just"/>
            <a:r>
              <a:rPr lang="en-GB" sz="1667" dirty="0"/>
              <a:t>It performs tasks that can, for example, </a:t>
            </a:r>
            <a:r>
              <a:rPr lang="en-GB" sz="1667" b="1" dirty="0"/>
              <a:t>identify</a:t>
            </a:r>
            <a:r>
              <a:rPr lang="en-GB" sz="1667" dirty="0"/>
              <a:t> </a:t>
            </a:r>
            <a:r>
              <a:rPr lang="en-GB" sz="1667" b="1" dirty="0"/>
              <a:t>verbs</a:t>
            </a:r>
            <a:r>
              <a:rPr lang="en-GB" sz="1667" dirty="0"/>
              <a:t> and </a:t>
            </a:r>
            <a:r>
              <a:rPr lang="en-GB" sz="1667" b="1" dirty="0"/>
              <a:t>nouns</a:t>
            </a:r>
            <a:r>
              <a:rPr lang="en-GB" sz="1667" dirty="0"/>
              <a:t> in </a:t>
            </a:r>
            <a:r>
              <a:rPr lang="en-GB" sz="1667" b="1" dirty="0"/>
              <a:t>sentences</a:t>
            </a:r>
            <a:r>
              <a:rPr lang="en-GB" sz="1667" dirty="0"/>
              <a:t> or </a:t>
            </a:r>
            <a:r>
              <a:rPr lang="en-GB" sz="1667" b="1" dirty="0"/>
              <a:t>important</a:t>
            </a:r>
            <a:r>
              <a:rPr lang="en-GB" sz="1667" dirty="0"/>
              <a:t> </a:t>
            </a:r>
            <a:r>
              <a:rPr lang="en-GB" sz="1667" b="1" dirty="0"/>
              <a:t>items</a:t>
            </a:r>
            <a:r>
              <a:rPr lang="en-GB" sz="1667" dirty="0"/>
              <a:t> within a text. People or programs can then use this information to complete other tasks.</a:t>
            </a:r>
            <a:endParaRPr lang="en-US" sz="1667" dirty="0"/>
          </a:p>
        </p:txBody>
      </p:sp>
    </p:spTree>
    <p:extLst>
      <p:ext uri="{BB962C8B-B14F-4D97-AF65-F5344CB8AC3E}">
        <p14:creationId xmlns:p14="http://schemas.microsoft.com/office/powerpoint/2010/main" val="169950806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06642" y="160195"/>
            <a:ext cx="6262225" cy="605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donis-web"/>
              </a:rPr>
              <a:t>NLP and NLU techniques</a:t>
            </a:r>
          </a:p>
        </p:txBody>
      </p:sp>
      <p:sp>
        <p:nvSpPr>
          <p:cNvPr id="3" name="Rectangle 2"/>
          <p:cNvSpPr/>
          <p:nvPr/>
        </p:nvSpPr>
        <p:spPr>
          <a:xfrm>
            <a:off x="358815" y="1167348"/>
            <a:ext cx="725154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b="1" dirty="0"/>
              <a:t>NLP Techniques:</a:t>
            </a:r>
          </a:p>
          <a:p>
            <a:pPr algn="just"/>
            <a:endParaRPr lang="en-GB" dirty="0"/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Tokenization</a:t>
            </a:r>
            <a:r>
              <a:rPr lang="en-GB" dirty="0"/>
              <a:t>: Breaking text into individual words or tokens for analysis.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Part-of-Speech Tagging: </a:t>
            </a:r>
            <a:r>
              <a:rPr lang="en-GB" dirty="0" err="1"/>
              <a:t>Labeling</a:t>
            </a:r>
            <a:r>
              <a:rPr lang="en-GB" dirty="0"/>
              <a:t> words in a sentence with their grammatical roles (e.g., noun, verb, adjective).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Named Entity Recognition (NER): </a:t>
            </a:r>
            <a:r>
              <a:rPr lang="en-GB" dirty="0"/>
              <a:t>Identifying and categorizing named entities like names, locations, and dates in text.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Language </a:t>
            </a:r>
            <a:r>
              <a:rPr lang="en-GB" b="1" dirty="0" err="1"/>
              <a:t>Modeling</a:t>
            </a:r>
            <a:r>
              <a:rPr lang="en-GB" b="1" dirty="0"/>
              <a:t>: </a:t>
            </a:r>
            <a:r>
              <a:rPr lang="en-GB" dirty="0"/>
              <a:t>Creating statistical models to predict and generate human-like text.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US" b="1" dirty="0"/>
              <a:t>Stemming And Lemmatization: </a:t>
            </a:r>
            <a:r>
              <a:rPr lang="en-GB" dirty="0"/>
              <a:t>Stemming and lemmatization take different forms of tokens and break them down for comparison.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>
                <a:solidFill>
                  <a:srgbClr val="252525"/>
                </a:solidFill>
              </a:rPr>
              <a:t>Plurals</a:t>
            </a:r>
            <a:r>
              <a:rPr lang="en-GB" dirty="0">
                <a:solidFill>
                  <a:srgbClr val="252525"/>
                </a:solidFill>
              </a:rPr>
              <a:t>: </a:t>
            </a:r>
            <a:r>
              <a:rPr lang="en-GB" dirty="0"/>
              <a:t>Normalization of plurals to their singular form. For Examples:- “Potato", "deer”, “oxen”, and “mice.” (Machine learning</a:t>
            </a:r>
            <a:r>
              <a:rPr lang="en-GB" dirty="0" smtClean="0"/>
              <a:t>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844" y="1045800"/>
            <a:ext cx="4083926" cy="504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72824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47024" y="150762"/>
            <a:ext cx="5620339" cy="605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donis-web"/>
              </a:rPr>
              <a:t>NLP and NLU techniques</a:t>
            </a:r>
          </a:p>
        </p:txBody>
      </p:sp>
      <p:sp>
        <p:nvSpPr>
          <p:cNvPr id="3" name="Rectangle 2"/>
          <p:cNvSpPr/>
          <p:nvPr/>
        </p:nvSpPr>
        <p:spPr>
          <a:xfrm>
            <a:off x="300943" y="995423"/>
            <a:ext cx="709415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b="1" dirty="0"/>
              <a:t>NLU  Techniques:</a:t>
            </a:r>
            <a:endParaRPr lang="en-GB" dirty="0"/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Intent Recognition: </a:t>
            </a:r>
            <a:r>
              <a:rPr lang="en-GB" dirty="0"/>
              <a:t>Identifying the user's intent or purpose behind a text or speech input.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Sentiment Analysis: </a:t>
            </a:r>
            <a:r>
              <a:rPr lang="en-GB" dirty="0"/>
              <a:t>Determining the emotional tone or sentiment expressed in text (e.g., positive, negative, or neutral).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Context Analysis: </a:t>
            </a:r>
            <a:r>
              <a:rPr lang="en-GB" dirty="0"/>
              <a:t>Understanding the context of a conversation to provide relevant responses.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Semantic Parsing: </a:t>
            </a:r>
            <a:r>
              <a:rPr lang="en-GB" dirty="0"/>
              <a:t>Transforming natural language queries into structured representations that computers can understand.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Machine Learning: </a:t>
            </a:r>
            <a:r>
              <a:rPr lang="en-GB" dirty="0"/>
              <a:t>Using algorithms to train models for tasks such as text classification, question answering, and language translation.</a:t>
            </a:r>
          </a:p>
          <a:p>
            <a:pPr marL="285739" indent="-285739" algn="just">
              <a:buFont typeface="Wingdings" panose="05000000000000000000" pitchFamily="2" charset="2"/>
              <a:buChar char="Ø"/>
            </a:pPr>
            <a:r>
              <a:rPr lang="en-GB" b="1" dirty="0"/>
              <a:t>Typo Tolerance And Spell Check: T</a:t>
            </a:r>
            <a:r>
              <a:rPr lang="en-GB" dirty="0"/>
              <a:t>he searcher thinks a word is spelled differently than it is. such as in comparing “scream” and “cream.” (</a:t>
            </a:r>
            <a:r>
              <a:rPr lang="en-US" dirty="0" err="1">
                <a:hlinkClick r:id="rId3"/>
              </a:rPr>
              <a:t>Damerau-Levenshtein</a:t>
            </a:r>
            <a:r>
              <a:rPr lang="en-US" dirty="0">
                <a:hlinkClick r:id="rId3"/>
              </a:rPr>
              <a:t> Distance algorithm</a:t>
            </a:r>
            <a:r>
              <a:rPr lang="en-US" dirty="0" smtClean="0"/>
              <a:t>)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431" y="995423"/>
            <a:ext cx="4241045" cy="505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381706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2"/>
          <p:cNvSpPr/>
          <p:nvPr/>
        </p:nvSpPr>
        <p:spPr>
          <a:xfrm>
            <a:off x="1633046" y="254875"/>
            <a:ext cx="6257458" cy="4050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189"/>
              </a:lnSpc>
            </a:pPr>
            <a:r>
              <a:rPr lang="en-US" sz="3000" b="1" dirty="0"/>
              <a:t>Improving Search Result Relevance</a:t>
            </a:r>
          </a:p>
        </p:txBody>
      </p:sp>
      <p:sp>
        <p:nvSpPr>
          <p:cNvPr id="3" name="Shape 3"/>
          <p:cNvSpPr/>
          <p:nvPr/>
        </p:nvSpPr>
        <p:spPr>
          <a:xfrm>
            <a:off x="1087852" y="1087783"/>
            <a:ext cx="291604" cy="291604"/>
          </a:xfrm>
          <a:prstGeom prst="roundRect">
            <a:avLst>
              <a:gd name="adj" fmla="val 20002"/>
            </a:avLst>
          </a:prstGeom>
          <a:solidFill>
            <a:srgbClr val="EBE2E0"/>
          </a:solidFill>
          <a:ln w="9644">
            <a:solidFill>
              <a:srgbClr val="D7C5C1"/>
            </a:solidFill>
            <a:prstDash val="solid"/>
          </a:ln>
        </p:spPr>
      </p:sp>
      <p:sp>
        <p:nvSpPr>
          <p:cNvPr id="4" name="Text 4"/>
          <p:cNvSpPr/>
          <p:nvPr/>
        </p:nvSpPr>
        <p:spPr>
          <a:xfrm>
            <a:off x="1198679" y="1111992"/>
            <a:ext cx="69850" cy="2430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13"/>
              </a:lnSpc>
            </a:pPr>
            <a:r>
              <a:rPr lang="en-US" sz="20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1</a:t>
            </a:r>
            <a:endParaRPr lang="en-US" sz="2000" dirty="0"/>
          </a:p>
        </p:txBody>
      </p:sp>
      <p:sp>
        <p:nvSpPr>
          <p:cNvPr id="5" name="Text 5"/>
          <p:cNvSpPr/>
          <p:nvPr/>
        </p:nvSpPr>
        <p:spPr>
          <a:xfrm>
            <a:off x="1509035" y="1132332"/>
            <a:ext cx="2436003" cy="2227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595"/>
              </a:lnSpc>
            </a:pPr>
            <a:r>
              <a:rPr lang="en-US" sz="20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TF-IDF Algorithm</a:t>
            </a:r>
            <a:endParaRPr lang="en-US" sz="2000" dirty="0"/>
          </a:p>
        </p:txBody>
      </p:sp>
      <p:sp>
        <p:nvSpPr>
          <p:cNvPr id="6" name="Shape 8"/>
          <p:cNvSpPr/>
          <p:nvPr/>
        </p:nvSpPr>
        <p:spPr>
          <a:xfrm>
            <a:off x="1042737" y="1805868"/>
            <a:ext cx="4973053" cy="3981119"/>
          </a:xfrm>
          <a:prstGeom prst="roundRect">
            <a:avLst>
              <a:gd name="adj" fmla="val 3161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/>
          <a:lstStyle/>
          <a:p>
            <a:endParaRPr lang="en-US" sz="1500" dirty="0"/>
          </a:p>
        </p:txBody>
      </p:sp>
      <p:sp>
        <p:nvSpPr>
          <p:cNvPr id="7" name="Rectangle 6"/>
          <p:cNvSpPr/>
          <p:nvPr/>
        </p:nvSpPr>
        <p:spPr>
          <a:xfrm>
            <a:off x="1272413" y="2013348"/>
            <a:ext cx="4582956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TF-IDF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(Term Frequency-Inverse Document Frequency) is a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technique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used in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semantic</a:t>
            </a:r>
            <a:r>
              <a:rPr lang="en-GB" sz="1500" b="1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search</a:t>
            </a:r>
            <a:r>
              <a:rPr lang="en-GB" sz="1500" b="1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to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determine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the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importance of words 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or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phrases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in a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collection of documents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. It calculates the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frequency of terms</a:t>
            </a:r>
            <a:r>
              <a:rPr lang="en-GB" sz="1500" b="1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within a document (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TF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) and their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rarity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across the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entire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document set (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IDF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). In semantic search, TF-IDF can be extended to consider phrases and combinations of words, helping to capture the meaning of longer expressions. It enhances search results by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ranking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documents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based on their relevance to the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query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, with those containing important terms or phrases receiving higher scores. </a:t>
            </a:r>
            <a:endParaRPr lang="en-US" sz="1500" dirty="0"/>
          </a:p>
        </p:txBody>
      </p:sp>
      <p:sp>
        <p:nvSpPr>
          <p:cNvPr id="8" name="Shape 11"/>
          <p:cNvSpPr/>
          <p:nvPr/>
        </p:nvSpPr>
        <p:spPr>
          <a:xfrm>
            <a:off x="6696439" y="1087786"/>
            <a:ext cx="291604" cy="291604"/>
          </a:xfrm>
          <a:prstGeom prst="roundRect">
            <a:avLst>
              <a:gd name="adj" fmla="val 20002"/>
            </a:avLst>
          </a:prstGeom>
          <a:solidFill>
            <a:srgbClr val="EBE2E0"/>
          </a:solidFill>
          <a:ln w="9644">
            <a:solidFill>
              <a:srgbClr val="D7C5C1"/>
            </a:solidFill>
            <a:prstDash val="solid"/>
          </a:ln>
        </p:spPr>
      </p:sp>
      <p:sp>
        <p:nvSpPr>
          <p:cNvPr id="9" name="Text 12"/>
          <p:cNvSpPr/>
          <p:nvPr/>
        </p:nvSpPr>
        <p:spPr>
          <a:xfrm>
            <a:off x="6791391" y="1111995"/>
            <a:ext cx="101600" cy="2430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1913"/>
              </a:lnSpc>
            </a:pPr>
            <a:r>
              <a:rPr lang="en-US" sz="20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13"/>
          <p:cNvSpPr/>
          <p:nvPr/>
        </p:nvSpPr>
        <p:spPr>
          <a:xfrm>
            <a:off x="7117622" y="1132335"/>
            <a:ext cx="2103543" cy="2025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1595"/>
              </a:lnSpc>
            </a:pPr>
            <a:r>
              <a:rPr lang="en-US" sz="2000" b="1" dirty="0">
                <a:solidFill>
                  <a:srgbClr val="443728"/>
                </a:solidFill>
                <a:latin typeface="Crimson Pro" pitchFamily="34" charset="0"/>
                <a:ea typeface="Crimson Pro" pitchFamily="34" charset="-122"/>
                <a:cs typeface="Crimson Pro" pitchFamily="34" charset="-120"/>
              </a:rPr>
              <a:t>Cosine Similarity</a:t>
            </a:r>
            <a:endParaRPr lang="en-US" sz="2000" dirty="0"/>
          </a:p>
        </p:txBody>
      </p:sp>
      <p:sp>
        <p:nvSpPr>
          <p:cNvPr id="11" name="Shape 8"/>
          <p:cNvSpPr/>
          <p:nvPr/>
        </p:nvSpPr>
        <p:spPr>
          <a:xfrm>
            <a:off x="6565235" y="1805868"/>
            <a:ext cx="4612106" cy="3981119"/>
          </a:xfrm>
          <a:prstGeom prst="roundRect">
            <a:avLst>
              <a:gd name="adj" fmla="val 3161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</p:sp>
      <p:sp>
        <p:nvSpPr>
          <p:cNvPr id="12" name="Rectangle 11"/>
          <p:cNvSpPr/>
          <p:nvPr/>
        </p:nvSpPr>
        <p:spPr>
          <a:xfrm>
            <a:off x="6791391" y="2013348"/>
            <a:ext cx="4200166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Cosine Similarity 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is a mathematical measure in semantic search that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evaluates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GB" sz="1500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how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GB" sz="1500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similar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two documents are based on their content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. It calculates the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cosine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of the angle between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vectors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representing the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documents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in a high-dimensional space.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Smaller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angles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indicate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higher</a:t>
            </a:r>
            <a:r>
              <a:rPr lang="en-GB" sz="1500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similarity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, while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larger</a:t>
            </a:r>
            <a:r>
              <a:rPr lang="en-GB" sz="1500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angles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 suggest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dissimilarity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. When applied to semantic search, it's used to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rank</a:t>
            </a:r>
            <a:r>
              <a:rPr lang="en-GB" sz="1500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documents</a:t>
            </a:r>
            <a:r>
              <a:rPr lang="en-GB" sz="1500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based on their similarity to a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user's</a:t>
            </a:r>
            <a:r>
              <a:rPr lang="en-GB" sz="1500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 </a:t>
            </a:r>
            <a:r>
              <a:rPr lang="en-GB" sz="1500" b="1" dirty="0">
                <a:solidFill>
                  <a:schemeClr val="accent1">
                    <a:lumMod val="75000"/>
                  </a:schemeClr>
                </a:solidFill>
                <a:latin typeface="Söhne"/>
              </a:rPr>
              <a:t>query</a:t>
            </a:r>
            <a:r>
              <a:rPr lang="en-GB" sz="1500" dirty="0">
                <a:solidFill>
                  <a:srgbClr val="374151"/>
                </a:solidFill>
                <a:latin typeface="Söhne"/>
              </a:rPr>
              <a:t>. Advanced semantic techniques can be added to improve its effectiveness in understanding the meaning and context of words and phrases.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543486643"/>
      </p:ext>
    </p:extLst>
  </p:cSld>
  <p:clrMapOvr>
    <a:masterClrMapping/>
  </p:clrMapOvr>
  <p:transition spd="med">
    <p:pull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16a928e3-d39f-4b04-88de-ee46a5d50142"/>
  <p:tag name="COMMONDATA" val="eyJoZGlkIjoiZTY3NTY4Y2EyZDdkZTRhOGEyM2FjYTliZDk3N2IzODI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heme/theme1.xml><?xml version="1.0" encoding="utf-8"?>
<a:theme xmlns:a="http://schemas.openxmlformats.org/drawingml/2006/main" name="目2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内页​​">
  <a:themeElements>
    <a:clrScheme name="自定义 34">
      <a:dk1>
        <a:sysClr val="windowText" lastClr="000000"/>
      </a:dk1>
      <a:lt1>
        <a:sysClr val="window" lastClr="FFFFFF"/>
      </a:lt1>
      <a:dk2>
        <a:srgbClr val="006C39"/>
      </a:dk2>
      <a:lt2>
        <a:srgbClr val="FFFFFF"/>
      </a:lt2>
      <a:accent1>
        <a:srgbClr val="006C39"/>
      </a:accent1>
      <a:accent2>
        <a:srgbClr val="3F3F3F"/>
      </a:accent2>
      <a:accent3>
        <a:srgbClr val="A2A2A2"/>
      </a:accent3>
      <a:accent4>
        <a:srgbClr val="A13F0B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1829</Words>
  <Application>Microsoft Office PowerPoint</Application>
  <PresentationFormat>Widescreen</PresentationFormat>
  <Paragraphs>131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31" baseType="lpstr">
      <vt:lpstr>微软雅黑</vt:lpstr>
      <vt:lpstr>adonis-web</vt:lpstr>
      <vt:lpstr>Arial</vt:lpstr>
      <vt:lpstr>Cambria</vt:lpstr>
      <vt:lpstr>Cambria Math</vt:lpstr>
      <vt:lpstr>Century Gothic</vt:lpstr>
      <vt:lpstr>Crimson Pro</vt:lpstr>
      <vt:lpstr>等线</vt:lpstr>
      <vt:lpstr>Inter</vt:lpstr>
      <vt:lpstr>Linux Libertine</vt:lpstr>
      <vt:lpstr>Open Sans</vt:lpstr>
      <vt:lpstr>Söhne</vt:lpstr>
      <vt:lpstr>Source Sans Pro</vt:lpstr>
      <vt:lpstr>Wingdings</vt:lpstr>
      <vt:lpstr>目2​​</vt:lpstr>
      <vt:lpstr>内页​​</vt:lpstr>
      <vt:lpstr>PowerPoint Presentation</vt:lpstr>
      <vt:lpstr>Overview of Document Search Engine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机器翻译综述汇报</dc:title>
  <dc:creator>Lizhong Ding</dc:creator>
  <cp:lastModifiedBy>SAIKAT</cp:lastModifiedBy>
  <cp:revision>46</cp:revision>
  <dcterms:created xsi:type="dcterms:W3CDTF">2023-03-18T12:40:00Z</dcterms:created>
  <dcterms:modified xsi:type="dcterms:W3CDTF">2023-11-10T12:49:21Z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F1B0E070A3D04419B01D329764DB94C6</vt:lpwstr>
  </property>
  <property fmtid="{D5CDD505-2E9C-101B-9397-08002B2CF9AE}" pid="3" name="KSOProductBuildVer">
    <vt:lpwstr>2052-11.1.0.12132</vt:lpwstr>
  </property>
</Properties>
</file>

<file path=docProps/thumbnail.jpeg>
</file>